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1"/>
  </p:notesMasterIdLst>
  <p:handoutMasterIdLst>
    <p:handoutMasterId r:id="rId22"/>
  </p:handoutMasterIdLst>
  <p:sldIdLst>
    <p:sldId id="345" r:id="rId3"/>
    <p:sldId id="294" r:id="rId4"/>
    <p:sldId id="338" r:id="rId5"/>
    <p:sldId id="351" r:id="rId6"/>
    <p:sldId id="330" r:id="rId7"/>
    <p:sldId id="352" r:id="rId8"/>
    <p:sldId id="353" r:id="rId9"/>
    <p:sldId id="354" r:id="rId10"/>
    <p:sldId id="355" r:id="rId11"/>
    <p:sldId id="356" r:id="rId12"/>
    <p:sldId id="357" r:id="rId13"/>
    <p:sldId id="333" r:id="rId14"/>
    <p:sldId id="358" r:id="rId15"/>
    <p:sldId id="334" r:id="rId16"/>
    <p:sldId id="359" r:id="rId17"/>
    <p:sldId id="293" r:id="rId18"/>
    <p:sldId id="257" r:id="rId19"/>
    <p:sldId id="272" r:id="rId20"/>
  </p:sldIdLst>
  <p:sldSz cx="9144000" cy="5143500" type="screen16x9"/>
  <p:notesSz cx="6888163" cy="10020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DBA7"/>
    <a:srgbClr val="DAEEE6"/>
    <a:srgbClr val="D4DAD9"/>
    <a:srgbClr val="DCCACC"/>
    <a:srgbClr val="EAC5C4"/>
    <a:srgbClr val="F26D9A"/>
    <a:srgbClr val="92D050"/>
    <a:srgbClr val="A0C458"/>
    <a:srgbClr val="76B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1208BE-E9AE-4CCD-B066-024BBE4E46B5}">
  <a:tblStyle styleId="{F81208BE-E9AE-4CCD-B066-024BBE4E46B5}" styleName="Table_0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CA1EFBB0-D5F3-43F7-B37E-14F0AC221B2B}" styleName="Table_1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6" autoAdjust="0"/>
    <p:restoredTop sz="88604" autoAdjust="0"/>
  </p:normalViewPr>
  <p:slideViewPr>
    <p:cSldViewPr snapToGrid="0">
      <p:cViewPr varScale="1">
        <p:scale>
          <a:sx n="74" d="100"/>
          <a:sy n="74" d="100"/>
        </p:scale>
        <p:origin x="920" y="-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0A4C0-305E-49AE-A9AF-44C9258E8931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2FA3F-115F-4AB7-BBAA-30027BD9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3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543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12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709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12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138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12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7692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211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/>
          </a:p>
        </p:txBody>
      </p:sp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463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1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463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1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42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8021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81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3796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29" cy="4509135"/>
          </a:xfrm>
          <a:prstGeom prst="rect">
            <a:avLst/>
          </a:prstGeom>
          <a:noFill/>
          <a:ln>
            <a:noFill/>
          </a:ln>
        </p:spPr>
        <p:txBody>
          <a:bodyPr lIns="96600" tIns="96600" rIns="96600" bIns="96600" anchor="ctr" anchorCtr="0">
            <a:noAutofit/>
          </a:bodyPr>
          <a:lstStyle/>
          <a:p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73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547663" y="123433"/>
            <a:ext cx="7596300" cy="7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96EF-1542-423D-8EA2-4C5AE7A47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534-2D28-4E14-B782-76E16FE3D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8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96EF-1542-423D-8EA2-4C5AE7A47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534-2D28-4E14-B782-76E16FE3D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54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96EF-1542-423D-8EA2-4C5AE7A47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534-2D28-4E14-B782-76E16FE3D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5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96EF-1542-423D-8EA2-4C5AE7A47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534-2D28-4E14-B782-76E16FE3D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02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96EF-1542-423D-8EA2-4C5AE7A47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534-2D28-4E14-B782-76E16FE3D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4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1239541"/>
            <a:ext cx="9144000" cy="3348431"/>
          </a:xfrm>
          <a:prstGeom prst="rect">
            <a:avLst/>
          </a:prstGeom>
          <a:solidFill>
            <a:srgbClr val="76B1D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Shape 67" descr="D:\KBM-정애\014-Fullppt\PNG이미지\노트북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16568" y="1419621"/>
            <a:ext cx="5760640" cy="292995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070504" y="1806558"/>
            <a:ext cx="2701398" cy="198941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96EF-1542-423D-8EA2-4C5AE7A47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534-2D28-4E14-B782-76E16FE3D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0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96EF-1542-423D-8EA2-4C5AE7A47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534-2D28-4E14-B782-76E16FE3D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96EF-1542-423D-8EA2-4C5AE7A47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534-2D28-4E14-B782-76E16FE3D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9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96EF-1542-423D-8EA2-4C5AE7A47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534-2D28-4E14-B782-76E16FE3D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9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96EF-1542-423D-8EA2-4C5AE7A47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534-2D28-4E14-B782-76E16FE3D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96EF-1542-423D-8EA2-4C5AE7A476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534-2D28-4E14-B782-76E16FE3D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C96EF-1542-423D-8EA2-4C5AE7A4769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6/28/2024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8C534-2D28-4E14-B782-76E16FE3D45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26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PK%20BPBD%20TAHUN%202024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LHE%20SAKIP%20TAHUN%202023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4763" y="236792"/>
            <a:ext cx="6475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SISTEM AKUNTABILITAS KINERJA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gency FB" pitchFamily="34" charset="0"/>
                <a:cs typeface="Arial" pitchFamily="34" charset="0"/>
              </a:rPr>
              <a:t>INSTANSI PEMERINTAH (SAKIP) TAHUN 2024</a:t>
            </a:r>
          </a:p>
        </p:txBody>
      </p:sp>
      <p:sp>
        <p:nvSpPr>
          <p:cNvPr id="10" name="Shape 101"/>
          <p:cNvSpPr txBox="1">
            <a:spLocks/>
          </p:cNvSpPr>
          <p:nvPr/>
        </p:nvSpPr>
        <p:spPr>
          <a:xfrm>
            <a:off x="1274597" y="1474025"/>
            <a:ext cx="7199932" cy="107341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25000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PEMERINTAH KABUPATEN</a:t>
            </a:r>
          </a:p>
          <a:p>
            <a:pPr>
              <a:buSzPct val="25000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TANJUNG JABUNG BARAT</a:t>
            </a:r>
          </a:p>
          <a:p>
            <a:pPr>
              <a:buSzPct val="25000"/>
            </a:pPr>
            <a:r>
              <a:rPr lang="en-US" sz="2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BADAN PENANGGULANGAN BENCANA DAERAH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2EFB86-EB57-4F12-B1F8-BDC94DAC5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597" y="2389516"/>
            <a:ext cx="7199932" cy="275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08"/>
          <p:cNvSpPr txBox="1"/>
          <p:nvPr/>
        </p:nvSpPr>
        <p:spPr>
          <a:xfrm>
            <a:off x="1488559" y="183511"/>
            <a:ext cx="5709683" cy="402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CASCADING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35376-F3A9-5D71-613F-D3FD1B75C315}"/>
              </a:ext>
            </a:extLst>
          </p:cNvPr>
          <p:cNvSpPr txBox="1"/>
          <p:nvPr/>
        </p:nvSpPr>
        <p:spPr>
          <a:xfrm>
            <a:off x="3904938" y="79448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endParaRPr lang="en-SG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AD6ABB-1601-D745-CED3-234FF936B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6" y="586172"/>
            <a:ext cx="5227554" cy="4459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69257A-E08A-4A12-C1B4-AC6BB8DBC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429" y="586172"/>
            <a:ext cx="3651846" cy="4459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BE127B-A318-61C0-5226-3CEEFBA22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979" y="-55730"/>
            <a:ext cx="97544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08"/>
          <p:cNvSpPr txBox="1"/>
          <p:nvPr/>
        </p:nvSpPr>
        <p:spPr>
          <a:xfrm>
            <a:off x="1488559" y="48601"/>
            <a:ext cx="5709683" cy="402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CROSSCUTTING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DF69CF-5E29-B6AF-9B74-7B2256DB1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93" y="540727"/>
            <a:ext cx="7421336" cy="43006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C5AE69-A144-7CF4-6C85-52FE0BBF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555" y="-7964"/>
            <a:ext cx="97544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94872" y="368949"/>
            <a:ext cx="8744326" cy="33371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</a:t>
            </a:r>
          </a:p>
          <a:p>
            <a:pPr algn="ctr"/>
            <a:r>
              <a:rPr lang="en-US" dirty="0"/>
              <a:t>REALISASI ANGGARAN TAHUN 2023</a:t>
            </a:r>
          </a:p>
          <a:p>
            <a:pPr algn="ctr"/>
            <a:endParaRPr lang="en-US" dirty="0"/>
          </a:p>
        </p:txBody>
      </p:sp>
      <p:sp>
        <p:nvSpPr>
          <p:cNvPr id="45" name="Shape 108"/>
          <p:cNvSpPr txBox="1"/>
          <p:nvPr/>
        </p:nvSpPr>
        <p:spPr>
          <a:xfrm>
            <a:off x="1488559" y="2750"/>
            <a:ext cx="5709683" cy="402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Efektivitas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penggunaan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apbd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1D08EB-D122-767B-8DA2-120B893E86F6}"/>
              </a:ext>
            </a:extLst>
          </p:cNvPr>
          <p:cNvSpPr/>
          <p:nvPr/>
        </p:nvSpPr>
        <p:spPr>
          <a:xfrm>
            <a:off x="6483246" y="1019331"/>
            <a:ext cx="677521" cy="2698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149907-87A7-A6D9-92B9-7209E803B30B}"/>
              </a:ext>
            </a:extLst>
          </p:cNvPr>
          <p:cNvCxnSpPr>
            <a:cxnSpLocks/>
          </p:cNvCxnSpPr>
          <p:nvPr/>
        </p:nvCxnSpPr>
        <p:spPr>
          <a:xfrm flipH="1">
            <a:off x="1573967" y="1289154"/>
            <a:ext cx="5014210" cy="2398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898BA1-2D88-7922-64E0-85B39C664772}"/>
              </a:ext>
            </a:extLst>
          </p:cNvPr>
          <p:cNvCxnSpPr>
            <a:cxnSpLocks/>
          </p:cNvCxnSpPr>
          <p:nvPr/>
        </p:nvCxnSpPr>
        <p:spPr>
          <a:xfrm flipH="1">
            <a:off x="1686393" y="1289154"/>
            <a:ext cx="5014210" cy="353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6ED9F2-D1D6-9D41-99EC-1AF6EAD2056C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6822007" y="1289154"/>
            <a:ext cx="932904" cy="2514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C50344-E42B-B40D-CC28-F91E35D3AE7B}"/>
              </a:ext>
            </a:extLst>
          </p:cNvPr>
          <p:cNvCxnSpPr>
            <a:cxnSpLocks/>
          </p:cNvCxnSpPr>
          <p:nvPr/>
        </p:nvCxnSpPr>
        <p:spPr>
          <a:xfrm>
            <a:off x="6977921" y="1302654"/>
            <a:ext cx="532151" cy="3606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3E0F9F4-F544-2D73-D8DD-10795AE04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4" y="771610"/>
            <a:ext cx="8624834" cy="43718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96FCE-B6C0-4BD2-B450-99F701A1A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555" y="-59755"/>
            <a:ext cx="97544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224852" y="269421"/>
            <a:ext cx="8624835" cy="4026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REALISASI ANGGARAN TAHUN 2024</a:t>
            </a:r>
          </a:p>
        </p:txBody>
      </p:sp>
      <p:sp>
        <p:nvSpPr>
          <p:cNvPr id="45" name="Shape 108"/>
          <p:cNvSpPr txBox="1"/>
          <p:nvPr/>
        </p:nvSpPr>
        <p:spPr>
          <a:xfrm>
            <a:off x="2032907" y="2750"/>
            <a:ext cx="5165335" cy="402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Efektivitas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penggunaan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apbd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1D08EB-D122-767B-8DA2-120B893E86F6}"/>
              </a:ext>
            </a:extLst>
          </p:cNvPr>
          <p:cNvSpPr/>
          <p:nvPr/>
        </p:nvSpPr>
        <p:spPr>
          <a:xfrm>
            <a:off x="6468256" y="1251676"/>
            <a:ext cx="677521" cy="2698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149907-87A7-A6D9-92B9-7209E803B30B}"/>
              </a:ext>
            </a:extLst>
          </p:cNvPr>
          <p:cNvCxnSpPr>
            <a:cxnSpLocks/>
          </p:cNvCxnSpPr>
          <p:nvPr/>
        </p:nvCxnSpPr>
        <p:spPr>
          <a:xfrm flipH="1">
            <a:off x="1701384" y="1558876"/>
            <a:ext cx="4912242" cy="1933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6ED9F2-D1D6-9D41-99EC-1AF6EAD2056C}"/>
              </a:ext>
            </a:extLst>
          </p:cNvPr>
          <p:cNvCxnSpPr>
            <a:cxnSpLocks/>
          </p:cNvCxnSpPr>
          <p:nvPr/>
        </p:nvCxnSpPr>
        <p:spPr>
          <a:xfrm>
            <a:off x="6807016" y="1521499"/>
            <a:ext cx="763017" cy="204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E346E9-3741-ECC1-201C-C83069969461}"/>
              </a:ext>
            </a:extLst>
          </p:cNvPr>
          <p:cNvCxnSpPr>
            <a:cxnSpLocks/>
          </p:cNvCxnSpPr>
          <p:nvPr/>
        </p:nvCxnSpPr>
        <p:spPr>
          <a:xfrm flipH="1">
            <a:off x="4826833" y="1567784"/>
            <a:ext cx="1881265" cy="1962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E22D8C6-9B8A-6215-C871-BDC417B20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456021"/>
              </p:ext>
            </p:extLst>
          </p:nvPr>
        </p:nvGraphicFramePr>
        <p:xfrm>
          <a:off x="224852" y="539750"/>
          <a:ext cx="8624835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7068800" imgH="24282444" progId="Excel.Sheet.8">
                  <p:embed/>
                </p:oleObj>
              </mc:Choice>
              <mc:Fallback>
                <p:oleObj name="Worksheet" r:id="rId3" imgW="17068800" imgH="2428244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852" y="539750"/>
                        <a:ext cx="8624835" cy="506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5D6BE22-0651-E3B9-E2F7-3932C82A4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555" y="9705"/>
            <a:ext cx="97544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108"/>
          <p:cNvSpPr txBox="1"/>
          <p:nvPr/>
        </p:nvSpPr>
        <p:spPr>
          <a:xfrm>
            <a:off x="1488559" y="109080"/>
            <a:ext cx="6443329" cy="402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Penjenjangan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kinerja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opd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dan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individu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4407193" y="2696960"/>
            <a:ext cx="510363" cy="83997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343397" y="2315307"/>
            <a:ext cx="637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KLIK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02173" y="1573340"/>
            <a:ext cx="4339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PERJANJIAN KINERJA PEJABAT ESELON, FUNGSIONAL DAN INDIVIDU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1CF67-AC7B-5A53-BC1E-CDC57577BEE6}"/>
              </a:ext>
            </a:extLst>
          </p:cNvPr>
          <p:cNvSpPr txBox="1"/>
          <p:nvPr/>
        </p:nvSpPr>
        <p:spPr>
          <a:xfrm>
            <a:off x="1034754" y="3699673"/>
            <a:ext cx="7255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hlinkClick r:id="rId3" action="ppaction://hlinkfile"/>
              </a:rPr>
              <a:t>PERJANJIAN KINERJA</a:t>
            </a:r>
            <a:endParaRPr lang="en-S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4ADB7B-AB61-1044-382D-6336D0245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555" y="0"/>
            <a:ext cx="97544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108"/>
          <p:cNvSpPr txBox="1"/>
          <p:nvPr/>
        </p:nvSpPr>
        <p:spPr>
          <a:xfrm>
            <a:off x="1488559" y="109080"/>
            <a:ext cx="6443329" cy="402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4407193" y="2696960"/>
            <a:ext cx="510363" cy="83997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343397" y="2315307"/>
            <a:ext cx="637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KLIK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24658" y="1400955"/>
            <a:ext cx="433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PELAKSANAAN EVALUASI AKIP OPD DAN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LAPORAN HASIL EVALUASI AKIP OPD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1CF67-AC7B-5A53-BC1E-CDC57577BEE6}"/>
              </a:ext>
            </a:extLst>
          </p:cNvPr>
          <p:cNvSpPr txBox="1"/>
          <p:nvPr/>
        </p:nvSpPr>
        <p:spPr>
          <a:xfrm>
            <a:off x="1034754" y="3699673"/>
            <a:ext cx="7255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hlinkClick r:id="rId3" action="ppaction://hlinkfile"/>
              </a:rPr>
              <a:t>LEMBAR KERJA EVALUASI AKIP</a:t>
            </a:r>
            <a:endParaRPr lang="en-S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0C585E-A7B7-BE3F-3445-39E1D7AFD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555" y="22517"/>
            <a:ext cx="97544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239"/>
            <a:ext cx="9144000" cy="776529"/>
          </a:xfrm>
        </p:spPr>
        <p:txBody>
          <a:bodyPr/>
          <a:lstStyle/>
          <a:p>
            <a:r>
              <a:rPr lang="en-US" sz="2000" dirty="0"/>
              <a:t>GAMBARAN UMUM ORGANISASI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642" y="432708"/>
            <a:ext cx="9062357" cy="4710792"/>
            <a:chOff x="-3143860" y="1704072"/>
            <a:chExt cx="15365631" cy="523012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3143860" y="1704072"/>
              <a:ext cx="15225229" cy="4968094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 w="57150" cmpd="thinThick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1pPr>
              <a:lvl2pPr marL="895350" indent="-381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2pPr>
              <a:lvl3pPr marL="135255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3pPr>
              <a:lvl4pPr marL="1771650" indent="-3048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4pPr>
              <a:lvl5pPr marL="2190750" indent="-3048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5pPr>
              <a:lvl6pPr marL="2647950" indent="-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6pPr>
              <a:lvl7pPr marL="3105150" indent="-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7pPr>
              <a:lvl8pPr marL="3562350" indent="-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8pPr>
              <a:lvl9pPr marL="4019550" indent="-304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9pPr>
            </a:lstStyle>
            <a:p>
              <a:pPr lvl="0" algn="ctr" eaLnBrk="1" hangingPunct="1">
                <a:spcBef>
                  <a:spcPts val="1000"/>
                </a:spcBef>
                <a:buNone/>
              </a:pPr>
              <a:endParaRPr lang="sv-SE" sz="2000" b="1" i="1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2849323" y="2090829"/>
              <a:ext cx="15071094" cy="4843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>
                  <a:latin typeface="Arial Narrow" pitchFamily="34" charset="0"/>
                </a:rPr>
                <a:t>Badan </a:t>
              </a:r>
              <a:r>
                <a:rPr lang="en-US" sz="2000" dirty="0" err="1">
                  <a:latin typeface="Arial Narrow" pitchFamily="34" charset="0"/>
                </a:rPr>
                <a:t>Penanggulangan</a:t>
              </a:r>
              <a:r>
                <a:rPr lang="en-US" sz="2000" dirty="0">
                  <a:latin typeface="Arial Narrow" pitchFamily="34" charset="0"/>
                </a:rPr>
                <a:t> </a:t>
              </a:r>
              <a:r>
                <a:rPr lang="en-US" sz="2000" dirty="0" err="1">
                  <a:latin typeface="Arial Narrow" pitchFamily="34" charset="0"/>
                </a:rPr>
                <a:t>Bencana</a:t>
              </a:r>
              <a:r>
                <a:rPr lang="en-US" sz="2000" dirty="0">
                  <a:latin typeface="Arial Narrow" pitchFamily="34" charset="0"/>
                </a:rPr>
                <a:t> </a:t>
              </a:r>
              <a:r>
                <a:rPr lang="en-US" sz="2000" dirty="0" err="1">
                  <a:latin typeface="Arial Narrow" pitchFamily="34" charset="0"/>
                </a:rPr>
                <a:t>Kabupaten</a:t>
              </a:r>
              <a:r>
                <a:rPr lang="en-US" sz="2000" dirty="0">
                  <a:latin typeface="Arial Narrow" pitchFamily="34" charset="0"/>
                </a:rPr>
                <a:t> Tanjung </a:t>
              </a:r>
              <a:r>
                <a:rPr lang="en-US" sz="2000" dirty="0" err="1">
                  <a:latin typeface="Arial Narrow" pitchFamily="34" charset="0"/>
                </a:rPr>
                <a:t>Jabung</a:t>
              </a:r>
              <a:r>
                <a:rPr lang="en-US" sz="2000" dirty="0">
                  <a:latin typeface="Arial Narrow" pitchFamily="34" charset="0"/>
                </a:rPr>
                <a:t> Barat, </a:t>
              </a:r>
              <a:r>
                <a:rPr lang="en-US" sz="2000" dirty="0" err="1">
                  <a:latin typeface="Arial Narrow" pitchFamily="34" charset="0"/>
                </a:rPr>
                <a:t>berdasarkan</a:t>
              </a:r>
              <a:r>
                <a:rPr lang="en-US" sz="2000" dirty="0">
                  <a:latin typeface="Arial Narrow" pitchFamily="34" charset="0"/>
                </a:rPr>
                <a:t> </a:t>
              </a:r>
              <a:r>
                <a:rPr lang="en-US" sz="2000" b="1" dirty="0" err="1">
                  <a:latin typeface="Arial Narrow" pitchFamily="34" charset="0"/>
                </a:rPr>
                <a:t>Peraturan</a:t>
              </a:r>
              <a:r>
                <a:rPr lang="en-US" sz="2000" b="1" dirty="0">
                  <a:latin typeface="Arial Narrow" pitchFamily="34" charset="0"/>
                </a:rPr>
                <a:t> </a:t>
              </a:r>
              <a:r>
                <a:rPr lang="en-US" sz="2000" b="1" dirty="0" err="1">
                  <a:latin typeface="Arial Narrow" pitchFamily="34" charset="0"/>
                </a:rPr>
                <a:t>Bupati</a:t>
              </a:r>
              <a:r>
                <a:rPr lang="en-US" sz="2000" b="1" dirty="0">
                  <a:latin typeface="Arial Narrow" pitchFamily="34" charset="0"/>
                </a:rPr>
                <a:t> Tanjung </a:t>
              </a:r>
              <a:r>
                <a:rPr lang="en-US" sz="2000" b="1" dirty="0" err="1">
                  <a:latin typeface="Arial Narrow" pitchFamily="34" charset="0"/>
                </a:rPr>
                <a:t>Jabung</a:t>
              </a:r>
              <a:r>
                <a:rPr lang="en-US" sz="2000" b="1" dirty="0">
                  <a:latin typeface="Arial Narrow" pitchFamily="34" charset="0"/>
                </a:rPr>
                <a:t> Barat </a:t>
              </a:r>
              <a:r>
                <a:rPr lang="en-US" sz="2000" b="1" dirty="0" err="1">
                  <a:latin typeface="Arial Narrow" pitchFamily="34" charset="0"/>
                </a:rPr>
                <a:t>Nomor</a:t>
              </a:r>
              <a:r>
                <a:rPr lang="en-US" sz="2000" b="1" dirty="0">
                  <a:latin typeface="Arial Narrow" pitchFamily="34" charset="0"/>
                </a:rPr>
                <a:t> 8 </a:t>
              </a:r>
              <a:r>
                <a:rPr lang="en-US" sz="2000" b="1" dirty="0" err="1">
                  <a:latin typeface="Arial Narrow" pitchFamily="34" charset="0"/>
                </a:rPr>
                <a:t>Tahun</a:t>
              </a:r>
              <a:r>
                <a:rPr lang="en-US" sz="2000" b="1" dirty="0">
                  <a:latin typeface="Arial Narrow" pitchFamily="34" charset="0"/>
                </a:rPr>
                <a:t> 2019 </a:t>
              </a:r>
              <a:r>
                <a:rPr lang="en-US" sz="2000" b="1" dirty="0" err="1">
                  <a:latin typeface="Arial Narrow" pitchFamily="34" charset="0"/>
                </a:rPr>
                <a:t>Tentang</a:t>
              </a:r>
              <a:r>
                <a:rPr lang="en-US" sz="2000" b="1" dirty="0">
                  <a:latin typeface="Arial Narrow" pitchFamily="34" charset="0"/>
                </a:rPr>
                <a:t> </a:t>
              </a:r>
              <a:r>
                <a:rPr lang="en-US" sz="2000" b="1" dirty="0" err="1">
                  <a:latin typeface="Arial Narrow" pitchFamily="34" charset="0"/>
                </a:rPr>
                <a:t>Penyelenggaraan</a:t>
              </a:r>
              <a:r>
                <a:rPr lang="en-US" sz="2000" b="1" dirty="0">
                  <a:latin typeface="Arial Narrow" pitchFamily="34" charset="0"/>
                </a:rPr>
                <a:t> </a:t>
              </a:r>
              <a:r>
                <a:rPr lang="en-US" sz="2000" b="1" dirty="0" err="1">
                  <a:latin typeface="Arial Narrow" pitchFamily="34" charset="0"/>
                </a:rPr>
                <a:t>Penanggulangan</a:t>
              </a:r>
              <a:r>
                <a:rPr lang="en-US" sz="2000" b="1" dirty="0">
                  <a:latin typeface="Arial Narrow" pitchFamily="34" charset="0"/>
                </a:rPr>
                <a:t> </a:t>
              </a:r>
              <a:r>
                <a:rPr lang="en-US" sz="2000" b="1" dirty="0" err="1">
                  <a:latin typeface="Arial Narrow" pitchFamily="34" charset="0"/>
                </a:rPr>
                <a:t>Bencana</a:t>
              </a:r>
              <a:r>
                <a:rPr lang="en-US" sz="2000" b="1" dirty="0">
                  <a:latin typeface="Arial Narrow" pitchFamily="34" charset="0"/>
                </a:rPr>
                <a:t>, </a:t>
              </a:r>
              <a:r>
                <a:rPr lang="en-US" sz="2000" dirty="0" err="1">
                  <a:latin typeface="Arial Narrow" pitchFamily="34" charset="0"/>
                </a:rPr>
                <a:t>merupakan</a:t>
              </a:r>
              <a:r>
                <a:rPr lang="en-US" sz="2000" dirty="0">
                  <a:latin typeface="Arial Narrow" pitchFamily="34" charset="0"/>
                </a:rPr>
                <a:t> Dinas </a:t>
              </a:r>
              <a:r>
                <a:rPr lang="en-US" sz="2000" dirty="0" err="1">
                  <a:latin typeface="Arial Narrow" pitchFamily="34" charset="0"/>
                </a:rPr>
                <a:t>Tipe</a:t>
              </a:r>
              <a:r>
                <a:rPr lang="en-US" sz="2000" dirty="0">
                  <a:latin typeface="Arial Narrow" pitchFamily="34" charset="0"/>
                </a:rPr>
                <a:t> C yang</a:t>
              </a:r>
              <a:r>
                <a:rPr lang="en-US" sz="2000" b="1" dirty="0">
                  <a:latin typeface="Arial Narrow" pitchFamily="34" charset="0"/>
                </a:rPr>
                <a:t> </a:t>
              </a:r>
              <a:r>
                <a:rPr lang="en-US" sz="2000" dirty="0" err="1">
                  <a:latin typeface="Arial Narrow" pitchFamily="34" charset="0"/>
                </a:rPr>
                <a:t>terdiri</a:t>
              </a:r>
              <a:r>
                <a:rPr lang="en-US" sz="2000" dirty="0">
                  <a:latin typeface="Arial Narrow" pitchFamily="34" charset="0"/>
                </a:rPr>
                <a:t> </a:t>
              </a:r>
              <a:r>
                <a:rPr lang="en-US" sz="2000" dirty="0" err="1">
                  <a:latin typeface="Arial Narrow" pitchFamily="34" charset="0"/>
                </a:rPr>
                <a:t>dari</a:t>
              </a:r>
              <a:r>
                <a:rPr lang="en-US" sz="2000" dirty="0">
                  <a:latin typeface="Arial Narrow" pitchFamily="34" charset="0"/>
                </a:rPr>
                <a:t> :</a:t>
              </a:r>
            </a:p>
            <a:p>
              <a:pPr algn="just"/>
              <a:endParaRPr lang="en-US" sz="500" dirty="0">
                <a:latin typeface="Arial Narrow" pitchFamily="34" charset="0"/>
              </a:endParaRPr>
            </a:p>
            <a:p>
              <a:pPr marL="361950" algn="just"/>
              <a:r>
                <a:rPr lang="en-US" sz="2000" dirty="0">
                  <a:latin typeface="Arial Narrow" pitchFamily="34" charset="0"/>
                </a:rPr>
                <a:t>1 </a:t>
              </a:r>
              <a:r>
                <a:rPr lang="en-US" sz="2000" dirty="0" err="1">
                  <a:latin typeface="Arial Narrow" pitchFamily="34" charset="0"/>
                </a:rPr>
                <a:t>Sekretariat</a:t>
              </a:r>
              <a:r>
                <a:rPr lang="en-US" sz="2000" dirty="0">
                  <a:latin typeface="Arial Narrow" pitchFamily="34" charset="0"/>
                </a:rPr>
                <a:t> dan 3 (dua) </a:t>
              </a:r>
              <a:r>
                <a:rPr lang="en-US" sz="2000" dirty="0" err="1">
                  <a:latin typeface="Arial Narrow" pitchFamily="34" charset="0"/>
                </a:rPr>
                <a:t>Bidang</a:t>
              </a:r>
              <a:r>
                <a:rPr lang="en-US" sz="2000" dirty="0">
                  <a:latin typeface="Arial Narrow" pitchFamily="34" charset="0"/>
                </a:rPr>
                <a:t>, </a:t>
              </a:r>
              <a:r>
                <a:rPr lang="en-US" sz="2000" dirty="0" err="1">
                  <a:latin typeface="Arial Narrow" pitchFamily="34" charset="0"/>
                </a:rPr>
                <a:t>yaitu</a:t>
              </a:r>
              <a:r>
                <a:rPr lang="en-US" sz="2000" dirty="0">
                  <a:latin typeface="Arial Narrow" pitchFamily="34" charset="0"/>
                </a:rPr>
                <a:t> :</a:t>
              </a:r>
            </a:p>
            <a:p>
              <a:pPr marL="647700" indent="-285750" algn="just">
                <a:buFontTx/>
                <a:buChar char="-"/>
              </a:pPr>
              <a:r>
                <a:rPr lang="en-US" sz="2000" dirty="0" err="1">
                  <a:latin typeface="Arial Narrow" pitchFamily="34" charset="0"/>
                </a:rPr>
                <a:t>Kasubbag</a:t>
              </a:r>
              <a:r>
                <a:rPr lang="en-US" sz="2000" dirty="0">
                  <a:latin typeface="Arial Narrow" pitchFamily="34" charset="0"/>
                </a:rPr>
                <a:t> </a:t>
              </a:r>
              <a:r>
                <a:rPr lang="en-US" sz="2000" dirty="0" err="1">
                  <a:latin typeface="Arial Narrow" pitchFamily="34" charset="0"/>
                </a:rPr>
                <a:t>Umum</a:t>
              </a:r>
              <a:r>
                <a:rPr lang="en-US" sz="2000" dirty="0">
                  <a:latin typeface="Arial Narrow" pitchFamily="34" charset="0"/>
                </a:rPr>
                <a:t> dan </a:t>
              </a:r>
              <a:r>
                <a:rPr lang="en-US" sz="2000" dirty="0" err="1">
                  <a:latin typeface="Arial Narrow" pitchFamily="34" charset="0"/>
                </a:rPr>
                <a:t>Kepegawaian</a:t>
              </a:r>
              <a:endParaRPr lang="en-US" sz="2000" dirty="0">
                <a:latin typeface="Arial Narrow" pitchFamily="34" charset="0"/>
              </a:endParaRPr>
            </a:p>
            <a:p>
              <a:pPr marL="647700" indent="-285750" algn="just">
                <a:buFontTx/>
                <a:buChar char="-"/>
              </a:pPr>
              <a:r>
                <a:rPr lang="en-US" sz="2000" dirty="0" err="1">
                  <a:latin typeface="Arial Narrow" pitchFamily="34" charset="0"/>
                </a:rPr>
                <a:t>Analis</a:t>
              </a:r>
              <a:r>
                <a:rPr lang="en-US" sz="2000" dirty="0">
                  <a:latin typeface="Arial Narrow" pitchFamily="34" charset="0"/>
                </a:rPr>
                <a:t> </a:t>
              </a:r>
              <a:r>
                <a:rPr lang="en-US" sz="2000" dirty="0" err="1">
                  <a:latin typeface="Arial Narrow" pitchFamily="34" charset="0"/>
                </a:rPr>
                <a:t>Keuangan</a:t>
              </a:r>
              <a:r>
                <a:rPr lang="en-US" sz="2000" dirty="0">
                  <a:latin typeface="Arial Narrow" pitchFamily="34" charset="0"/>
                </a:rPr>
                <a:t> Pusat dan Daerah Ahli Muda</a:t>
              </a:r>
            </a:p>
            <a:p>
              <a:pPr marL="647700" indent="-285750" algn="just">
                <a:buFontTx/>
                <a:buChar char="-"/>
              </a:pPr>
              <a:r>
                <a:rPr lang="en-US" sz="2000" dirty="0" err="1">
                  <a:latin typeface="Arial Narrow" pitchFamily="34" charset="0"/>
                </a:rPr>
                <a:t>Perencanaan</a:t>
              </a:r>
              <a:r>
                <a:rPr lang="en-US" sz="2000" dirty="0">
                  <a:latin typeface="Arial Narrow" pitchFamily="34" charset="0"/>
                </a:rPr>
                <a:t> Ahli Muda</a:t>
              </a:r>
            </a:p>
            <a:p>
              <a:pPr marL="361950" algn="just"/>
              <a:r>
                <a:rPr lang="en-US" sz="2000" dirty="0">
                  <a:latin typeface="Arial Narrow" pitchFamily="34" charset="0"/>
                </a:rPr>
                <a:t>2. </a:t>
              </a:r>
              <a:r>
                <a:rPr lang="en-US" sz="2000" dirty="0" err="1">
                  <a:latin typeface="Arial Narrow" pitchFamily="34" charset="0"/>
                </a:rPr>
                <a:t>Penanggulangan</a:t>
              </a:r>
              <a:r>
                <a:rPr lang="en-US" sz="2000" dirty="0">
                  <a:latin typeface="Arial Narrow" pitchFamily="34" charset="0"/>
                </a:rPr>
                <a:t> </a:t>
              </a:r>
              <a:r>
                <a:rPr lang="en-US" sz="2000" dirty="0" err="1">
                  <a:latin typeface="Arial Narrow" pitchFamily="34" charset="0"/>
                </a:rPr>
                <a:t>Bencana</a:t>
              </a:r>
              <a:endParaRPr lang="en-US" sz="2000" dirty="0">
                <a:latin typeface="Arial Narrow" pitchFamily="34" charset="0"/>
              </a:endParaRPr>
            </a:p>
            <a:p>
              <a:pPr marL="704850" indent="-342900" algn="just">
                <a:buFontTx/>
                <a:buChar char="-"/>
              </a:pPr>
              <a:r>
                <a:rPr lang="en-US" sz="2000" dirty="0">
                  <a:latin typeface="Arial Narrow" pitchFamily="34" charset="0"/>
                </a:rPr>
                <a:t>Administrator </a:t>
              </a:r>
              <a:r>
                <a:rPr lang="en-US" sz="2000" dirty="0" err="1">
                  <a:latin typeface="Arial Narrow" pitchFamily="34" charset="0"/>
                </a:rPr>
                <a:t>Kabid</a:t>
              </a:r>
              <a:r>
                <a:rPr lang="en-US" sz="2000" dirty="0">
                  <a:latin typeface="Arial Narrow" pitchFamily="34" charset="0"/>
                </a:rPr>
                <a:t> </a:t>
              </a:r>
              <a:r>
                <a:rPr lang="en-US" sz="2000" dirty="0" err="1">
                  <a:latin typeface="Arial Narrow" pitchFamily="34" charset="0"/>
                </a:rPr>
                <a:t>Kesiapsiagaan</a:t>
              </a:r>
              <a:r>
                <a:rPr lang="en-US" sz="2000" dirty="0">
                  <a:latin typeface="Arial Narrow" pitchFamily="34" charset="0"/>
                </a:rPr>
                <a:t>, Sarana dan </a:t>
              </a:r>
              <a:r>
                <a:rPr lang="en-US" sz="2000" dirty="0" err="1">
                  <a:latin typeface="Arial Narrow" pitchFamily="34" charset="0"/>
                </a:rPr>
                <a:t>Prasarana</a:t>
              </a:r>
              <a:endParaRPr lang="en-US" sz="2000" dirty="0">
                <a:latin typeface="Arial Narrow" pitchFamily="34" charset="0"/>
              </a:endParaRPr>
            </a:p>
            <a:p>
              <a:pPr marL="704850" indent="-342900" algn="just">
                <a:buFontTx/>
                <a:buChar char="-"/>
              </a:pPr>
              <a:r>
                <a:rPr lang="en-US" sz="2000" dirty="0">
                  <a:latin typeface="Arial Narrow" pitchFamily="34" charset="0"/>
                </a:rPr>
                <a:t>Administrator </a:t>
              </a:r>
              <a:r>
                <a:rPr lang="en-US" sz="2000" dirty="0" err="1">
                  <a:latin typeface="Arial Narrow" pitchFamily="34" charset="0"/>
                </a:rPr>
                <a:t>Kabid</a:t>
              </a:r>
              <a:r>
                <a:rPr lang="en-US" sz="2000" dirty="0">
                  <a:latin typeface="Arial Narrow" pitchFamily="34" charset="0"/>
                </a:rPr>
                <a:t> </a:t>
              </a:r>
              <a:r>
                <a:rPr lang="en-US" sz="2000" dirty="0" err="1">
                  <a:latin typeface="Arial Narrow" pitchFamily="34" charset="0"/>
                </a:rPr>
                <a:t>Bencana</a:t>
              </a:r>
              <a:r>
                <a:rPr lang="en-US" sz="2000" dirty="0">
                  <a:latin typeface="Arial Narrow" pitchFamily="34" charset="0"/>
                </a:rPr>
                <a:t> dan </a:t>
              </a:r>
              <a:r>
                <a:rPr lang="en-US" sz="2000" dirty="0" err="1">
                  <a:latin typeface="Arial Narrow" pitchFamily="34" charset="0"/>
                </a:rPr>
                <a:t>Rehabilitasi</a:t>
              </a:r>
              <a:endParaRPr lang="en-US" sz="2000" dirty="0">
                <a:latin typeface="Arial Narrow" pitchFamily="34" charset="0"/>
              </a:endParaRPr>
            </a:p>
            <a:p>
              <a:pPr algn="just"/>
              <a:endParaRPr lang="en-US" sz="800" dirty="0">
                <a:latin typeface="Arial Narrow" pitchFamily="34" charset="0"/>
              </a:endParaRPr>
            </a:p>
            <a:p>
              <a:pPr algn="just"/>
              <a:endParaRPr lang="en-US" sz="2000" dirty="0">
                <a:latin typeface="Arial Narrow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D44C452-4FBB-44B4-5FFF-13E189514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390" y="-21040"/>
            <a:ext cx="975445" cy="9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0" y="54522"/>
            <a:ext cx="9144000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Impact"/>
              </a:rPr>
              <a:t>TUGAS POKOK DAN FUNGSI (TUPOKSI) BADAN PENANGGULANGAN BENCANA</a:t>
            </a:r>
          </a:p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KABUPATEN TANJUNG JABUNG BARAT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92638" y="3735305"/>
            <a:ext cx="5263916" cy="697686"/>
            <a:chOff x="2365830" y="5163304"/>
            <a:chExt cx="8313182" cy="1043059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id="{FD2A5A2C-0D44-48CA-9166-65521CC11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830" y="5163304"/>
              <a:ext cx="8313182" cy="1043059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2000" b="1" ker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D65DB1-EA76-4EED-ADAD-F3EF18E2D506}"/>
                </a:ext>
              </a:extLst>
            </p:cNvPr>
            <p:cNvSpPr txBox="1"/>
            <p:nvPr/>
          </p:nvSpPr>
          <p:spPr>
            <a:xfrm>
              <a:off x="3782483" y="5293983"/>
              <a:ext cx="5600797" cy="805235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0" rIns="0" bIns="0" anchor="ctr">
              <a:spAutoFit/>
            </a:bodyPr>
            <a:lstStyle/>
            <a:p>
              <a:pPr algn="ctr" defTabSz="990570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000" b="1" kern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Kurangnya</a:t>
              </a:r>
              <a:r>
                <a:rPr lang="en-US" sz="20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komunikasi</a:t>
              </a:r>
              <a:r>
                <a:rPr lang="en-US" sz="20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antara</a:t>
              </a:r>
              <a:r>
                <a:rPr lang="en-US" sz="20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pekerja</a:t>
              </a:r>
              <a:r>
                <a:rPr lang="en-US" sz="20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dengan</a:t>
              </a:r>
              <a:r>
                <a:rPr lang="en-US" sz="20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pengusaha</a:t>
              </a:r>
              <a:r>
                <a:rPr lang="en-US" sz="20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48127" y="2528328"/>
            <a:ext cx="5263916" cy="697686"/>
            <a:chOff x="2365831" y="3597586"/>
            <a:chExt cx="8313182" cy="1043059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5" name="Rectangle 36">
              <a:extLst>
                <a:ext uri="{FF2B5EF4-FFF2-40B4-BE49-F238E27FC236}">
                  <a16:creationId xmlns:a16="http://schemas.microsoft.com/office/drawing/2014/main" id="{E3077B70-7E76-4DAF-8D80-96A51246A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831" y="3597586"/>
              <a:ext cx="8313182" cy="1043059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2000" b="1" ker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D65DB1-EA76-4EED-ADAD-F3EF18E2D506}"/>
                </a:ext>
              </a:extLst>
            </p:cNvPr>
            <p:cNvSpPr txBox="1"/>
            <p:nvPr/>
          </p:nvSpPr>
          <p:spPr>
            <a:xfrm>
              <a:off x="3604250" y="3735269"/>
              <a:ext cx="5807499" cy="805235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0" rIns="0" bIns="0" anchor="ctr">
              <a:spAutoFit/>
            </a:bodyPr>
            <a:lstStyle>
              <a:defPPr>
                <a:defRPr lang="en-US"/>
              </a:defPPr>
              <a:lvl1pPr lvl="0" algn="ctr">
                <a:lnSpc>
                  <a:spcPct val="80000"/>
                </a:lnSpc>
                <a:defRPr sz="2800" b="1">
                  <a:solidFill>
                    <a:schemeClr val="bg2">
                      <a:lumMod val="10000"/>
                    </a:schemeClr>
                  </a:solidFill>
                </a:defRPr>
              </a:lvl1pPr>
            </a:lstStyle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fi-FI" sz="2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Kesadaran pekerja akan perbaikan kesejahteraan.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47587" y="1330057"/>
            <a:ext cx="5263916" cy="697686"/>
            <a:chOff x="2365831" y="2113949"/>
            <a:chExt cx="8313182" cy="1043059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FB94A3-694B-4473-983A-F00AF1C44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831" y="2113949"/>
              <a:ext cx="8313182" cy="1043059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2000" b="1" ker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D65DB1-EA76-4EED-ADAD-F3EF18E2D506}"/>
                </a:ext>
              </a:extLst>
            </p:cNvPr>
            <p:cNvSpPr txBox="1"/>
            <p:nvPr/>
          </p:nvSpPr>
          <p:spPr>
            <a:xfrm>
              <a:off x="3550939" y="2259346"/>
              <a:ext cx="5774287" cy="814438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lIns="0" rIns="0" bIns="0" anchor="ctr">
              <a:spAutoFit/>
            </a:bodyPr>
            <a:lstStyle>
              <a:defPPr>
                <a:defRPr lang="en-US"/>
              </a:defPPr>
              <a:lvl1pPr lvl="0" algn="ctr">
                <a:lnSpc>
                  <a:spcPct val="80000"/>
                </a:lnSpc>
                <a:defRPr sz="2800" b="1">
                  <a:solidFill>
                    <a:schemeClr val="bg2">
                      <a:lumMod val="10000"/>
                    </a:schemeClr>
                  </a:solidFill>
                </a:defRPr>
              </a:lvl1pPr>
            </a:lstStyle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000" kern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Tidak</a:t>
              </a:r>
              <a:r>
                <a:rPr lang="en-US" sz="2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dilaksanakannya</a:t>
              </a:r>
              <a:r>
                <a:rPr lang="en-US" sz="2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hak</a:t>
              </a:r>
              <a:r>
                <a:rPr lang="en-US" sz="2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pekerja</a:t>
              </a:r>
              <a:r>
                <a:rPr lang="en-US" sz="2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pitchFamily="34" charset="0"/>
                  <a:sym typeface="Arial"/>
                </a:rPr>
                <a:t>.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733509" y="1268186"/>
            <a:ext cx="2070100" cy="820738"/>
            <a:chOff x="1916999" y="2021110"/>
            <a:chExt cx="3270249" cy="1228734"/>
          </a:xfrm>
          <a:solidFill>
            <a:srgbClr val="E4B09D"/>
          </a:solidFill>
        </p:grpSpPr>
        <p:sp>
          <p:nvSpPr>
            <p:cNvPr id="21" name="Freeform: Shape 76">
              <a:extLst>
                <a:ext uri="{FF2B5EF4-FFF2-40B4-BE49-F238E27FC236}">
                  <a16:creationId xmlns:a16="http://schemas.microsoft.com/office/drawing/2014/main" id="{6B87DB4E-E041-444C-BFA9-EBDB887FB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929" y="2185100"/>
              <a:ext cx="1589983" cy="919767"/>
            </a:xfrm>
            <a:custGeom>
              <a:avLst/>
              <a:gdLst>
                <a:gd name="connsiteX0" fmla="*/ 0 w 949466"/>
                <a:gd name="connsiteY0" fmla="*/ 0 h 800896"/>
                <a:gd name="connsiteX1" fmla="*/ 949466 w 949466"/>
                <a:gd name="connsiteY1" fmla="*/ 0 h 800896"/>
                <a:gd name="connsiteX2" fmla="*/ 344345 w 949466"/>
                <a:gd name="connsiteY2" fmla="*/ 800896 h 800896"/>
                <a:gd name="connsiteX3" fmla="*/ 0 w 949466"/>
                <a:gd name="connsiteY3" fmla="*/ 800896 h 80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9466" h="800896">
                  <a:moveTo>
                    <a:pt x="0" y="0"/>
                  </a:moveTo>
                  <a:lnTo>
                    <a:pt x="949466" y="0"/>
                  </a:lnTo>
                  <a:lnTo>
                    <a:pt x="344345" y="800896"/>
                  </a:lnTo>
                  <a:lnTo>
                    <a:pt x="0" y="80089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76200" algn="l" rotWithShape="0">
                <a:prstClr val="black">
                  <a:alpha val="40000"/>
                </a:prstClr>
              </a:outerShdw>
            </a:effectLst>
          </p:spPr>
          <p:txBody>
            <a:bodyPr lIns="198120" anchor="ctr"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5200" b="0" kern="0">
                <a:solidFill>
                  <a:prstClr val="white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6CF91E44-CB4C-4416-960E-C9E85E636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999" y="2021110"/>
              <a:ext cx="3118946" cy="1228734"/>
            </a:xfrm>
            <a:custGeom>
              <a:avLst/>
              <a:gdLst>
                <a:gd name="T0" fmla="*/ 1175 w 1175"/>
                <a:gd name="T1" fmla="*/ 0 h 675"/>
                <a:gd name="T2" fmla="*/ 0 w 1175"/>
                <a:gd name="T3" fmla="*/ 0 h 675"/>
                <a:gd name="T4" fmla="*/ 0 w 1175"/>
                <a:gd name="T5" fmla="*/ 675 h 675"/>
                <a:gd name="T6" fmla="*/ 665 w 1175"/>
                <a:gd name="T7" fmla="*/ 675 h 675"/>
                <a:gd name="T8" fmla="*/ 1175 w 1175"/>
                <a:gd name="T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5" h="675">
                  <a:moveTo>
                    <a:pt x="1175" y="0"/>
                  </a:moveTo>
                  <a:lnTo>
                    <a:pt x="0" y="0"/>
                  </a:lnTo>
                  <a:lnTo>
                    <a:pt x="0" y="675"/>
                  </a:lnTo>
                  <a:lnTo>
                    <a:pt x="665" y="675"/>
                  </a:lnTo>
                  <a:lnTo>
                    <a:pt x="117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297180" anchor="ctr"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4767" b="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01</a:t>
              </a:r>
            </a:p>
          </p:txBody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02D67B14-F73A-48B3-A858-3366915A0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462" y="2021110"/>
              <a:ext cx="250786" cy="92690"/>
            </a:xfrm>
            <a:custGeom>
              <a:avLst/>
              <a:gdLst>
                <a:gd name="T0" fmla="*/ 95 w 95"/>
                <a:gd name="T1" fmla="*/ 51 h 51"/>
                <a:gd name="T2" fmla="*/ 0 w 95"/>
                <a:gd name="T3" fmla="*/ 51 h 51"/>
                <a:gd name="T4" fmla="*/ 39 w 95"/>
                <a:gd name="T5" fmla="*/ 0 h 51"/>
                <a:gd name="T6" fmla="*/ 95 w 95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51">
                  <a:moveTo>
                    <a:pt x="95" y="51"/>
                  </a:moveTo>
                  <a:lnTo>
                    <a:pt x="0" y="51"/>
                  </a:lnTo>
                  <a:lnTo>
                    <a:pt x="39" y="0"/>
                  </a:lnTo>
                  <a:lnTo>
                    <a:pt x="95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300" b="0" kern="0">
                <a:solidFill>
                  <a:prstClr val="black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938921" y="1268186"/>
            <a:ext cx="1562100" cy="820738"/>
            <a:chOff x="7865556" y="2021110"/>
            <a:chExt cx="2468614" cy="1226914"/>
          </a:xfrm>
          <a:solidFill>
            <a:srgbClr val="E4B09D"/>
          </a:solidFill>
        </p:grpSpPr>
        <p:sp>
          <p:nvSpPr>
            <p:cNvPr id="25" name="Freeform: Shape 77">
              <a:extLst>
                <a:ext uri="{FF2B5EF4-FFF2-40B4-BE49-F238E27FC236}">
                  <a16:creationId xmlns:a16="http://schemas.microsoft.com/office/drawing/2014/main" id="{E41E0B81-AA36-474D-B8FD-29023505AF6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292044" y="2170619"/>
              <a:ext cx="1590550" cy="920778"/>
            </a:xfrm>
            <a:custGeom>
              <a:avLst/>
              <a:gdLst>
                <a:gd name="connsiteX0" fmla="*/ 0 w 949466"/>
                <a:gd name="connsiteY0" fmla="*/ 0 h 800896"/>
                <a:gd name="connsiteX1" fmla="*/ 949466 w 949466"/>
                <a:gd name="connsiteY1" fmla="*/ 0 h 800896"/>
                <a:gd name="connsiteX2" fmla="*/ 344345 w 949466"/>
                <a:gd name="connsiteY2" fmla="*/ 800896 h 800896"/>
                <a:gd name="connsiteX3" fmla="*/ 0 w 949466"/>
                <a:gd name="connsiteY3" fmla="*/ 800896 h 80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9466" h="800896">
                  <a:moveTo>
                    <a:pt x="0" y="0"/>
                  </a:moveTo>
                  <a:lnTo>
                    <a:pt x="949466" y="0"/>
                  </a:lnTo>
                  <a:lnTo>
                    <a:pt x="344345" y="800896"/>
                  </a:lnTo>
                  <a:lnTo>
                    <a:pt x="0" y="80089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76200" dir="10800000" algn="r" rotWithShape="0">
                <a:prstClr val="black">
                  <a:alpha val="40000"/>
                </a:prstClr>
              </a:outerShdw>
            </a:effectLst>
          </p:spPr>
          <p:txBody>
            <a:bodyPr lIns="198120" anchor="ctr"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6500" b="0" kern="0">
                <a:solidFill>
                  <a:prstClr val="white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id="{01D8DF9D-D428-4CB7-9238-6ADE7194C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59" y="2021110"/>
              <a:ext cx="2317311" cy="1226913"/>
            </a:xfrm>
            <a:custGeom>
              <a:avLst/>
              <a:gdLst>
                <a:gd name="T0" fmla="*/ 510 w 873"/>
                <a:gd name="T1" fmla="*/ 0 h 674"/>
                <a:gd name="T2" fmla="*/ 0 w 873"/>
                <a:gd name="T3" fmla="*/ 674 h 674"/>
                <a:gd name="T4" fmla="*/ 873 w 873"/>
                <a:gd name="T5" fmla="*/ 674 h 674"/>
                <a:gd name="T6" fmla="*/ 873 w 873"/>
                <a:gd name="T7" fmla="*/ 0 h 674"/>
                <a:gd name="T8" fmla="*/ 510 w 873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3" h="674">
                  <a:moveTo>
                    <a:pt x="510" y="0"/>
                  </a:moveTo>
                  <a:lnTo>
                    <a:pt x="0" y="674"/>
                  </a:lnTo>
                  <a:lnTo>
                    <a:pt x="873" y="674"/>
                  </a:lnTo>
                  <a:lnTo>
                    <a:pt x="873" y="0"/>
                  </a:lnTo>
                  <a:lnTo>
                    <a:pt x="51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300" b="0" kern="0">
                <a:solidFill>
                  <a:prstClr val="black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C064A13-24D5-4AEE-A0F1-F9C950CA817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865556" y="3155471"/>
              <a:ext cx="260910" cy="92553"/>
            </a:xfrm>
            <a:custGeom>
              <a:avLst/>
              <a:gdLst>
                <a:gd name="T0" fmla="*/ 95 w 95"/>
                <a:gd name="T1" fmla="*/ 51 h 51"/>
                <a:gd name="T2" fmla="*/ 0 w 95"/>
                <a:gd name="T3" fmla="*/ 51 h 51"/>
                <a:gd name="T4" fmla="*/ 39 w 95"/>
                <a:gd name="T5" fmla="*/ 0 h 51"/>
                <a:gd name="T6" fmla="*/ 95 w 95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51">
                  <a:moveTo>
                    <a:pt x="95" y="51"/>
                  </a:moveTo>
                  <a:lnTo>
                    <a:pt x="0" y="51"/>
                  </a:lnTo>
                  <a:lnTo>
                    <a:pt x="39" y="0"/>
                  </a:lnTo>
                  <a:lnTo>
                    <a:pt x="95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300" b="0" kern="0">
                <a:solidFill>
                  <a:prstClr val="black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8" name="Graphic 11" descr="User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6807" y="2141263"/>
              <a:ext cx="980840" cy="10139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1734126" y="2466229"/>
            <a:ext cx="2070726" cy="821882"/>
            <a:chOff x="1916999" y="3504747"/>
            <a:chExt cx="3270249" cy="1228734"/>
          </a:xfrm>
          <a:solidFill>
            <a:schemeClr val="accent5"/>
          </a:solidFill>
        </p:grpSpPr>
        <p:sp>
          <p:nvSpPr>
            <p:cNvPr id="30" name="Freeform: Shape 84">
              <a:extLst>
                <a:ext uri="{FF2B5EF4-FFF2-40B4-BE49-F238E27FC236}">
                  <a16:creationId xmlns:a16="http://schemas.microsoft.com/office/drawing/2014/main" id="{DAE425BA-DF6C-4A0D-BA26-E8087204A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305" y="3669888"/>
              <a:ext cx="1587580" cy="918367"/>
            </a:xfrm>
            <a:custGeom>
              <a:avLst/>
              <a:gdLst>
                <a:gd name="connsiteX0" fmla="*/ 0 w 949466"/>
                <a:gd name="connsiteY0" fmla="*/ 0 h 800896"/>
                <a:gd name="connsiteX1" fmla="*/ 949466 w 949466"/>
                <a:gd name="connsiteY1" fmla="*/ 0 h 800896"/>
                <a:gd name="connsiteX2" fmla="*/ 344345 w 949466"/>
                <a:gd name="connsiteY2" fmla="*/ 800896 h 800896"/>
                <a:gd name="connsiteX3" fmla="*/ 0 w 949466"/>
                <a:gd name="connsiteY3" fmla="*/ 800896 h 80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9466" h="800896">
                  <a:moveTo>
                    <a:pt x="0" y="0"/>
                  </a:moveTo>
                  <a:lnTo>
                    <a:pt x="949466" y="0"/>
                  </a:lnTo>
                  <a:lnTo>
                    <a:pt x="344345" y="800896"/>
                  </a:lnTo>
                  <a:lnTo>
                    <a:pt x="0" y="80089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76200" algn="l" rotWithShape="0">
                <a:prstClr val="black">
                  <a:alpha val="40000"/>
                </a:prstClr>
              </a:outerShdw>
            </a:effectLst>
          </p:spPr>
          <p:txBody>
            <a:bodyPr lIns="198120" anchor="ctr"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5200" b="0" kern="0">
                <a:solidFill>
                  <a:prstClr val="white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7CA900B7-27A7-4591-8935-6134F583E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999" y="3504747"/>
              <a:ext cx="3118946" cy="1228734"/>
            </a:xfrm>
            <a:custGeom>
              <a:avLst/>
              <a:gdLst>
                <a:gd name="T0" fmla="*/ 1175 w 1175"/>
                <a:gd name="T1" fmla="*/ 0 h 675"/>
                <a:gd name="T2" fmla="*/ 0 w 1175"/>
                <a:gd name="T3" fmla="*/ 0 h 675"/>
                <a:gd name="T4" fmla="*/ 0 w 1175"/>
                <a:gd name="T5" fmla="*/ 675 h 675"/>
                <a:gd name="T6" fmla="*/ 665 w 1175"/>
                <a:gd name="T7" fmla="*/ 675 h 675"/>
                <a:gd name="T8" fmla="*/ 1175 w 1175"/>
                <a:gd name="T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5" h="675">
                  <a:moveTo>
                    <a:pt x="1175" y="0"/>
                  </a:moveTo>
                  <a:lnTo>
                    <a:pt x="0" y="0"/>
                  </a:lnTo>
                  <a:lnTo>
                    <a:pt x="0" y="675"/>
                  </a:lnTo>
                  <a:lnTo>
                    <a:pt x="665" y="675"/>
                  </a:lnTo>
                  <a:lnTo>
                    <a:pt x="117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297180" anchor="ctr"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4767" b="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02</a:t>
              </a:r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257A70D6-D3FA-45A3-825E-5658F9FC9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077" y="3504747"/>
              <a:ext cx="252171" cy="92838"/>
            </a:xfrm>
            <a:custGeom>
              <a:avLst/>
              <a:gdLst>
                <a:gd name="T0" fmla="*/ 95 w 95"/>
                <a:gd name="T1" fmla="*/ 51 h 51"/>
                <a:gd name="T2" fmla="*/ 0 w 95"/>
                <a:gd name="T3" fmla="*/ 51 h 51"/>
                <a:gd name="T4" fmla="*/ 39 w 95"/>
                <a:gd name="T5" fmla="*/ 0 h 51"/>
                <a:gd name="T6" fmla="*/ 95 w 95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51">
                  <a:moveTo>
                    <a:pt x="95" y="51"/>
                  </a:moveTo>
                  <a:lnTo>
                    <a:pt x="0" y="51"/>
                  </a:lnTo>
                  <a:lnTo>
                    <a:pt x="39" y="0"/>
                  </a:lnTo>
                  <a:lnTo>
                    <a:pt x="95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300" b="0" kern="0">
                <a:solidFill>
                  <a:prstClr val="black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678758" y="3673249"/>
            <a:ext cx="2070100" cy="822325"/>
            <a:chOff x="3576638" y="5186362"/>
            <a:chExt cx="1955801" cy="1071563"/>
          </a:xfrm>
          <a:solidFill>
            <a:srgbClr val="D9ED7A"/>
          </a:solidFill>
        </p:grpSpPr>
        <p:sp>
          <p:nvSpPr>
            <p:cNvPr id="34" name="Freeform: Shape 93">
              <a:extLst>
                <a:ext uri="{FF2B5EF4-FFF2-40B4-BE49-F238E27FC236}">
                  <a16:creationId xmlns:a16="http://schemas.microsoft.com/office/drawing/2014/main" id="{C609FA34-0010-43E5-9D49-CC88058B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562" y="5329099"/>
              <a:ext cx="950903" cy="802638"/>
            </a:xfrm>
            <a:custGeom>
              <a:avLst/>
              <a:gdLst>
                <a:gd name="connsiteX0" fmla="*/ 0 w 949466"/>
                <a:gd name="connsiteY0" fmla="*/ 0 h 800896"/>
                <a:gd name="connsiteX1" fmla="*/ 949466 w 949466"/>
                <a:gd name="connsiteY1" fmla="*/ 0 h 800896"/>
                <a:gd name="connsiteX2" fmla="*/ 344345 w 949466"/>
                <a:gd name="connsiteY2" fmla="*/ 800896 h 800896"/>
                <a:gd name="connsiteX3" fmla="*/ 0 w 949466"/>
                <a:gd name="connsiteY3" fmla="*/ 800896 h 80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9466" h="800896">
                  <a:moveTo>
                    <a:pt x="0" y="0"/>
                  </a:moveTo>
                  <a:lnTo>
                    <a:pt x="949466" y="0"/>
                  </a:lnTo>
                  <a:lnTo>
                    <a:pt x="344345" y="800896"/>
                  </a:lnTo>
                  <a:lnTo>
                    <a:pt x="0" y="80089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76200" algn="l" rotWithShape="0">
                <a:prstClr val="black">
                  <a:alpha val="40000"/>
                </a:prstClr>
              </a:outerShdw>
            </a:effectLst>
          </p:spPr>
          <p:txBody>
            <a:bodyPr lIns="198120" anchor="ctr"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5200" b="0" kern="0">
                <a:solidFill>
                  <a:prstClr val="white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AE573A58-956C-4B56-85E0-30E234B42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5186362"/>
              <a:ext cx="1865313" cy="1071563"/>
            </a:xfrm>
            <a:custGeom>
              <a:avLst/>
              <a:gdLst>
                <a:gd name="T0" fmla="*/ 1175 w 1175"/>
                <a:gd name="T1" fmla="*/ 0 h 675"/>
                <a:gd name="T2" fmla="*/ 0 w 1175"/>
                <a:gd name="T3" fmla="*/ 0 h 675"/>
                <a:gd name="T4" fmla="*/ 0 w 1175"/>
                <a:gd name="T5" fmla="*/ 675 h 675"/>
                <a:gd name="T6" fmla="*/ 665 w 1175"/>
                <a:gd name="T7" fmla="*/ 675 h 675"/>
                <a:gd name="T8" fmla="*/ 1175 w 1175"/>
                <a:gd name="T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5" h="675">
                  <a:moveTo>
                    <a:pt x="1175" y="0"/>
                  </a:moveTo>
                  <a:lnTo>
                    <a:pt x="0" y="0"/>
                  </a:lnTo>
                  <a:lnTo>
                    <a:pt x="0" y="675"/>
                  </a:lnTo>
                  <a:lnTo>
                    <a:pt x="665" y="675"/>
                  </a:lnTo>
                  <a:lnTo>
                    <a:pt x="117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297180" anchor="ctr"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4767" b="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03</a:t>
              </a: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2499E980-1108-41B6-99DA-D66C7580F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2454" y="5186362"/>
              <a:ext cx="149985" cy="80677"/>
            </a:xfrm>
            <a:custGeom>
              <a:avLst/>
              <a:gdLst>
                <a:gd name="T0" fmla="*/ 95 w 95"/>
                <a:gd name="T1" fmla="*/ 51 h 51"/>
                <a:gd name="T2" fmla="*/ 0 w 95"/>
                <a:gd name="T3" fmla="*/ 51 h 51"/>
                <a:gd name="T4" fmla="*/ 39 w 95"/>
                <a:gd name="T5" fmla="*/ 0 h 51"/>
                <a:gd name="T6" fmla="*/ 95 w 95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51">
                  <a:moveTo>
                    <a:pt x="95" y="51"/>
                  </a:moveTo>
                  <a:lnTo>
                    <a:pt x="0" y="51"/>
                  </a:lnTo>
                  <a:lnTo>
                    <a:pt x="39" y="0"/>
                  </a:lnTo>
                  <a:lnTo>
                    <a:pt x="95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300" b="0" kern="0">
                <a:solidFill>
                  <a:prstClr val="black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38921" y="2466229"/>
            <a:ext cx="1563130" cy="820664"/>
            <a:chOff x="8984254" y="3504747"/>
            <a:chExt cx="2468614" cy="1226914"/>
          </a:xfrm>
          <a:solidFill>
            <a:schemeClr val="accent5"/>
          </a:solidFill>
        </p:grpSpPr>
        <p:sp>
          <p:nvSpPr>
            <p:cNvPr id="38" name="Freeform: Shape 81">
              <a:extLst>
                <a:ext uri="{FF2B5EF4-FFF2-40B4-BE49-F238E27FC236}">
                  <a16:creationId xmlns:a16="http://schemas.microsoft.com/office/drawing/2014/main" id="{BC57601F-09AD-49F8-B261-A295281169C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411747" y="3653490"/>
              <a:ext cx="1590105" cy="922697"/>
            </a:xfrm>
            <a:custGeom>
              <a:avLst/>
              <a:gdLst>
                <a:gd name="connsiteX0" fmla="*/ 0 w 949466"/>
                <a:gd name="connsiteY0" fmla="*/ 0 h 800896"/>
                <a:gd name="connsiteX1" fmla="*/ 949466 w 949466"/>
                <a:gd name="connsiteY1" fmla="*/ 0 h 800896"/>
                <a:gd name="connsiteX2" fmla="*/ 344345 w 949466"/>
                <a:gd name="connsiteY2" fmla="*/ 800896 h 800896"/>
                <a:gd name="connsiteX3" fmla="*/ 0 w 949466"/>
                <a:gd name="connsiteY3" fmla="*/ 800896 h 80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9466" h="800896">
                  <a:moveTo>
                    <a:pt x="0" y="0"/>
                  </a:moveTo>
                  <a:lnTo>
                    <a:pt x="949466" y="0"/>
                  </a:lnTo>
                  <a:lnTo>
                    <a:pt x="344345" y="800896"/>
                  </a:lnTo>
                  <a:lnTo>
                    <a:pt x="0" y="80089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76200" dir="10800000" algn="r" rotWithShape="0">
                <a:prstClr val="black">
                  <a:alpha val="40000"/>
                </a:prstClr>
              </a:outerShdw>
            </a:effectLst>
          </p:spPr>
          <p:txBody>
            <a:bodyPr lIns="198120" anchor="ctr"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6500" b="0" kern="0">
                <a:solidFill>
                  <a:prstClr val="white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0638B8EA-A2F1-4A14-AF76-27DAA238B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5557" y="3504747"/>
              <a:ext cx="2317311" cy="1226913"/>
            </a:xfrm>
            <a:custGeom>
              <a:avLst/>
              <a:gdLst>
                <a:gd name="T0" fmla="*/ 510 w 873"/>
                <a:gd name="T1" fmla="*/ 0 h 674"/>
                <a:gd name="T2" fmla="*/ 0 w 873"/>
                <a:gd name="T3" fmla="*/ 674 h 674"/>
                <a:gd name="T4" fmla="*/ 873 w 873"/>
                <a:gd name="T5" fmla="*/ 674 h 674"/>
                <a:gd name="T6" fmla="*/ 873 w 873"/>
                <a:gd name="T7" fmla="*/ 0 h 674"/>
                <a:gd name="T8" fmla="*/ 510 w 873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3" h="674">
                  <a:moveTo>
                    <a:pt x="510" y="0"/>
                  </a:moveTo>
                  <a:lnTo>
                    <a:pt x="0" y="674"/>
                  </a:lnTo>
                  <a:lnTo>
                    <a:pt x="873" y="674"/>
                  </a:lnTo>
                  <a:lnTo>
                    <a:pt x="873" y="0"/>
                  </a:lnTo>
                  <a:lnTo>
                    <a:pt x="51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300" b="0" kern="0">
                <a:solidFill>
                  <a:prstClr val="black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DF5C1C3-A54E-486A-A6EC-3FAE94983F7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984254" y="4638822"/>
              <a:ext cx="259921" cy="92839"/>
            </a:xfrm>
            <a:custGeom>
              <a:avLst/>
              <a:gdLst>
                <a:gd name="T0" fmla="*/ 95 w 95"/>
                <a:gd name="T1" fmla="*/ 51 h 51"/>
                <a:gd name="T2" fmla="*/ 0 w 95"/>
                <a:gd name="T3" fmla="*/ 51 h 51"/>
                <a:gd name="T4" fmla="*/ 39 w 95"/>
                <a:gd name="T5" fmla="*/ 0 h 51"/>
                <a:gd name="T6" fmla="*/ 95 w 95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51">
                  <a:moveTo>
                    <a:pt x="95" y="51"/>
                  </a:moveTo>
                  <a:lnTo>
                    <a:pt x="0" y="51"/>
                  </a:lnTo>
                  <a:lnTo>
                    <a:pt x="39" y="0"/>
                  </a:lnTo>
                  <a:lnTo>
                    <a:pt x="95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300" b="0" kern="0">
                <a:solidFill>
                  <a:prstClr val="black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1" name="Graphic 15" descr="Single gear">
              <a:extLst>
                <a:ext uri="{FF2B5EF4-FFF2-40B4-BE49-F238E27FC236}">
                  <a16:creationId xmlns:a16="http://schemas.microsoft.com/office/drawing/2014/main" id="{F7CD7735-642F-444C-91FB-265586403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5505" y="3640002"/>
              <a:ext cx="980840" cy="1013922"/>
            </a:xfrm>
            <a:prstGeom prst="rect">
              <a:avLst/>
            </a:prstGeom>
            <a:grpFill/>
          </p:spPr>
        </p:pic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884171" y="3673249"/>
            <a:ext cx="1562100" cy="820737"/>
            <a:chOff x="8984254" y="5070466"/>
            <a:chExt cx="2468614" cy="1226913"/>
          </a:xfrm>
          <a:solidFill>
            <a:srgbClr val="D9ED7A"/>
          </a:solidFill>
        </p:grpSpPr>
        <p:sp>
          <p:nvSpPr>
            <p:cNvPr id="43" name="Freeform: Shape 90">
              <a:extLst>
                <a:ext uri="{FF2B5EF4-FFF2-40B4-BE49-F238E27FC236}">
                  <a16:creationId xmlns:a16="http://schemas.microsoft.com/office/drawing/2014/main" id="{81FC0CFE-D4D8-42FF-BF68-DD61274CE5A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410742" y="5219973"/>
              <a:ext cx="1590550" cy="920779"/>
            </a:xfrm>
            <a:custGeom>
              <a:avLst/>
              <a:gdLst>
                <a:gd name="connsiteX0" fmla="*/ 0 w 949466"/>
                <a:gd name="connsiteY0" fmla="*/ 0 h 800896"/>
                <a:gd name="connsiteX1" fmla="*/ 949466 w 949466"/>
                <a:gd name="connsiteY1" fmla="*/ 0 h 800896"/>
                <a:gd name="connsiteX2" fmla="*/ 344345 w 949466"/>
                <a:gd name="connsiteY2" fmla="*/ 800896 h 800896"/>
                <a:gd name="connsiteX3" fmla="*/ 0 w 949466"/>
                <a:gd name="connsiteY3" fmla="*/ 800896 h 80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9466" h="800896">
                  <a:moveTo>
                    <a:pt x="0" y="0"/>
                  </a:moveTo>
                  <a:lnTo>
                    <a:pt x="949466" y="0"/>
                  </a:lnTo>
                  <a:lnTo>
                    <a:pt x="344345" y="800896"/>
                  </a:lnTo>
                  <a:lnTo>
                    <a:pt x="0" y="80089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76200" dir="10800000" algn="r" rotWithShape="0">
                <a:prstClr val="black">
                  <a:alpha val="40000"/>
                </a:prstClr>
              </a:outerShdw>
            </a:effectLst>
          </p:spPr>
          <p:txBody>
            <a:bodyPr lIns="198120" anchor="ctr"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6500" b="0" kern="0">
                <a:solidFill>
                  <a:prstClr val="white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3A867064-30F9-43C3-8E42-C1D04ACB4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5557" y="5070466"/>
              <a:ext cx="2317311" cy="1226913"/>
            </a:xfrm>
            <a:custGeom>
              <a:avLst/>
              <a:gdLst>
                <a:gd name="T0" fmla="*/ 510 w 873"/>
                <a:gd name="T1" fmla="*/ 0 h 674"/>
                <a:gd name="T2" fmla="*/ 0 w 873"/>
                <a:gd name="T3" fmla="*/ 674 h 674"/>
                <a:gd name="T4" fmla="*/ 873 w 873"/>
                <a:gd name="T5" fmla="*/ 674 h 674"/>
                <a:gd name="T6" fmla="*/ 873 w 873"/>
                <a:gd name="T7" fmla="*/ 0 h 674"/>
                <a:gd name="T8" fmla="*/ 510 w 873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3" h="674">
                  <a:moveTo>
                    <a:pt x="510" y="0"/>
                  </a:moveTo>
                  <a:lnTo>
                    <a:pt x="0" y="674"/>
                  </a:lnTo>
                  <a:lnTo>
                    <a:pt x="873" y="674"/>
                  </a:lnTo>
                  <a:lnTo>
                    <a:pt x="873" y="0"/>
                  </a:lnTo>
                  <a:lnTo>
                    <a:pt x="51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300" b="0" kern="0">
                <a:solidFill>
                  <a:prstClr val="black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CDE90038-922A-4CA8-B525-299168B94D1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984254" y="6204827"/>
              <a:ext cx="260910" cy="92552"/>
            </a:xfrm>
            <a:custGeom>
              <a:avLst/>
              <a:gdLst>
                <a:gd name="T0" fmla="*/ 95 w 95"/>
                <a:gd name="T1" fmla="*/ 51 h 51"/>
                <a:gd name="T2" fmla="*/ 0 w 95"/>
                <a:gd name="T3" fmla="*/ 51 h 51"/>
                <a:gd name="T4" fmla="*/ 39 w 95"/>
                <a:gd name="T5" fmla="*/ 0 h 51"/>
                <a:gd name="T6" fmla="*/ 95 w 95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51">
                  <a:moveTo>
                    <a:pt x="95" y="51"/>
                  </a:moveTo>
                  <a:lnTo>
                    <a:pt x="0" y="51"/>
                  </a:lnTo>
                  <a:lnTo>
                    <a:pt x="39" y="0"/>
                  </a:lnTo>
                  <a:lnTo>
                    <a:pt x="95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300" b="0" kern="0">
                <a:solidFill>
                  <a:prstClr val="black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6" name="Graphic 13" descr="Chat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5505" y="5221010"/>
              <a:ext cx="980840" cy="10139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293418"/>
              </p:ext>
            </p:extLst>
          </p:nvPr>
        </p:nvGraphicFramePr>
        <p:xfrm>
          <a:off x="0" y="691287"/>
          <a:ext cx="9144000" cy="453404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674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9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TUGAS POKOK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8" marR="91448" marT="45721" marB="45721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FUNGSI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8" marR="91448" marT="45721" marB="45721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602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Menetapkan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pedoman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pengarahan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usaha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penanggulangan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bencana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penanganan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darurat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rehabilitasi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serta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rekonstruksi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peraturan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perundang-undangan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berlaku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Menetapkan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standarisasi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serta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kebutuhan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penyelenggaraan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PB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perundang-undangan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Menyusun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menetapkan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menginformasikan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peta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rawan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bencana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Menyusun,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menetapkan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prosedur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tetap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PB.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Melaporkan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penyelenggaraan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PB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Bupati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setiap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bulan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sekali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kondisi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normal dan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setiap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saat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kondisi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darurat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Mengendalikan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pengumpulan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penyaluran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uang dan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barang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melaksanakan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PB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didaerahnya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Mempertanggungjawabkan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Pengguanaan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anggaran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diterima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anggaran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pendapatan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daerah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Melaksanakan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kewajiban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lain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peraturan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perundang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undangan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8" marR="91448" marT="45721" marB="45721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US" sz="1400" u="none" strike="noStrike" cap="none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Perumusan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dan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penetapan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kebijakan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penanggulangan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bencana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serta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penanganan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pengungsidengan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bertindak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cepat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dan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tepat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,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efektif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dan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efesien</a:t>
                      </a:r>
                      <a:endParaRPr lang="en-US" sz="1400" u="none" strike="noStrike" cap="none" baseline="0" dirty="0">
                        <a:solidFill>
                          <a:schemeClr val="bg1"/>
                        </a:solidFill>
                        <a:effectLst/>
                        <a:sym typeface="Arial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Pengkoodinasikan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pelaksanaan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kegiatan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penanggulangan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bencana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secara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terencana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,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terpadu</a:t>
                      </a:r>
                      <a:r>
                        <a:rPr lang="en-US" sz="1400" u="none" strike="noStrike" cap="none" baseline="0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 dan </a:t>
                      </a:r>
                      <a:r>
                        <a:rPr lang="en-US" sz="1400" u="none" strike="noStrike" cap="none" baseline="0" dirty="0" err="1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menyeluruh</a:t>
                      </a:r>
                      <a:endParaRPr lang="en-US" sz="1400" u="none" strike="noStrike" cap="none" dirty="0">
                        <a:solidFill>
                          <a:schemeClr val="bg1"/>
                        </a:solidFill>
                        <a:effectLst/>
                        <a:sym typeface="Arial"/>
                      </a:endParaRPr>
                    </a:p>
                  </a:txBody>
                  <a:tcPr marL="91448" marR="91448" marT="45721" marB="45721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1BDB716-54C2-AA51-B7F2-D56884624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6415" y="-2637"/>
            <a:ext cx="509551" cy="6480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Shape 5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812" b="7811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grpSp>
        <p:nvGrpSpPr>
          <p:cNvPr id="533" name="Shape 533"/>
          <p:cNvGrpSpPr/>
          <p:nvPr/>
        </p:nvGrpSpPr>
        <p:grpSpPr>
          <a:xfrm rot="5400000">
            <a:off x="3654152" y="-574852"/>
            <a:ext cx="1835695" cy="2985401"/>
            <a:chOff x="0" y="1321320"/>
            <a:chExt cx="2051718" cy="2469466"/>
          </a:xfrm>
        </p:grpSpPr>
        <p:sp>
          <p:nvSpPr>
            <p:cNvPr id="534" name="Shape 534"/>
            <p:cNvSpPr/>
            <p:nvPr/>
          </p:nvSpPr>
          <p:spPr>
            <a:xfrm>
              <a:off x="0" y="1321320"/>
              <a:ext cx="2051718" cy="503999"/>
            </a:xfrm>
            <a:prstGeom prst="rect">
              <a:avLst/>
            </a:prstGeom>
            <a:solidFill>
              <a:srgbClr val="76B1D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0" y="1976476"/>
              <a:ext cx="2051718" cy="503999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rgbClr val="A0C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0" y="2631633"/>
              <a:ext cx="2051718" cy="503999"/>
            </a:xfrm>
            <a:prstGeom prst="rect">
              <a:avLst/>
            </a:prstGeom>
            <a:solidFill>
              <a:srgbClr val="F3C04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0" y="3286787"/>
              <a:ext cx="2051718" cy="503999"/>
            </a:xfrm>
            <a:prstGeom prst="rect">
              <a:avLst/>
            </a:prstGeom>
            <a:solidFill>
              <a:srgbClr val="F26D9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0" name="Shape 540"/>
          <p:cNvSpPr txBox="1"/>
          <p:nvPr/>
        </p:nvSpPr>
        <p:spPr>
          <a:xfrm>
            <a:off x="463115" y="2697510"/>
            <a:ext cx="8217770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6600" b="1" dirty="0">
                <a:solidFill>
                  <a:schemeClr val="lt1"/>
                </a:solidFill>
              </a:rPr>
              <a:t>TERIMA KASIH</a:t>
            </a:r>
            <a:endParaRPr lang="en" sz="6600" b="1" dirty="0">
              <a:solidFill>
                <a:schemeClr val="lt1"/>
              </a:solidFill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08"/>
          <p:cNvSpPr txBox="1"/>
          <p:nvPr/>
        </p:nvSpPr>
        <p:spPr>
          <a:xfrm>
            <a:off x="0" y="230665"/>
            <a:ext cx="9144000" cy="227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VISI, MISI, TUJUAN DAN SASARAN TAHUN 2021-2026</a:t>
            </a:r>
          </a:p>
          <a:p>
            <a:pPr algn="ctr">
              <a:defRPr/>
            </a:pP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85665" y="4441756"/>
            <a:ext cx="308344" cy="79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D33E9E-5298-634E-BD5A-8B3CD32BF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579317"/>
              </p:ext>
            </p:extLst>
          </p:nvPr>
        </p:nvGraphicFramePr>
        <p:xfrm>
          <a:off x="547007" y="508853"/>
          <a:ext cx="8196943" cy="4210104"/>
        </p:xfrm>
        <a:graphic>
          <a:graphicData uri="http://schemas.openxmlformats.org/drawingml/2006/table">
            <a:tbl>
              <a:tblPr/>
              <a:tblGrid>
                <a:gridCol w="8196943">
                  <a:extLst>
                    <a:ext uri="{9D8B030D-6E8A-4147-A177-3AD203B41FA5}">
                      <a16:colId xmlns:a16="http://schemas.microsoft.com/office/drawing/2014/main" val="319081085"/>
                    </a:ext>
                  </a:extLst>
                </a:gridCol>
              </a:tblGrid>
              <a:tr h="58154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D7D31"/>
                          </a:highlight>
                          <a:latin typeface="Times New Roman" panose="02020603050405020304" pitchFamily="18" charset="0"/>
                        </a:rPr>
                        <a:t>VISI : MEWUJUDKAN KABUPATEN TANJUNG JABUNG BARAT BERKAH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762232"/>
                  </a:ext>
                </a:extLst>
              </a:tr>
              <a:tr h="97929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4472C4"/>
                          </a:highlight>
                          <a:latin typeface="Times New Roman" panose="02020603050405020304" pitchFamily="18" charset="0"/>
                        </a:rPr>
                        <a:t>MISI II: MEWUJUDKAN KONDISI SOSIAL YANG TENTRAM, TERTIB DAN HARMONIS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91018"/>
                  </a:ext>
                </a:extLst>
              </a:tr>
              <a:tr h="114155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TUJUAN I :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Terciptanya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suasana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kehidupan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 yang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tentram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tertib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 dan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rukun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antar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umat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beragama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lapisan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masyarakat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 dan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</a:rPr>
                        <a:t>kelompok</a:t>
                      </a:r>
                      <a:endParaRPr lang="en-ID" sz="1200" b="0" i="0" u="none" strike="noStrike" dirty="0">
                        <a:solidFill>
                          <a:srgbClr val="E7E6E6"/>
                        </a:solidFill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20704"/>
                  </a:ext>
                </a:extLst>
              </a:tr>
              <a:tr h="15077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548235"/>
                          </a:highlight>
                          <a:latin typeface="Times New Roman" panose="02020603050405020304" pitchFamily="18" charset="0"/>
                        </a:rPr>
                        <a:t>SASARAN I : 1.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548235"/>
                          </a:highlight>
                          <a:latin typeface="Times New Roman" panose="02020603050405020304" pitchFamily="18" charset="0"/>
                        </a:rPr>
                        <a:t>Meningkatnya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548235"/>
                          </a:highligh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548235"/>
                          </a:highlight>
                          <a:latin typeface="Times New Roman" panose="02020603050405020304" pitchFamily="18" charset="0"/>
                        </a:rPr>
                        <a:t>ketentraman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548235"/>
                          </a:highlight>
                          <a:latin typeface="Times New Roman" panose="02020603050405020304" pitchFamily="18" charset="0"/>
                        </a:rPr>
                        <a:t> dan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548235"/>
                          </a:highlight>
                          <a:latin typeface="Times New Roman" panose="02020603050405020304" pitchFamily="18" charset="0"/>
                        </a:rPr>
                        <a:t>ketertiban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548235"/>
                          </a:highligh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548235"/>
                          </a:highlight>
                          <a:latin typeface="Times New Roman" panose="02020603050405020304" pitchFamily="18" charset="0"/>
                        </a:rPr>
                        <a:t>serta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548235"/>
                          </a:highligh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548235"/>
                          </a:highlight>
                          <a:latin typeface="Times New Roman" panose="02020603050405020304" pitchFamily="18" charset="0"/>
                        </a:rPr>
                        <a:t>perlindungan</a:t>
                      </a:r>
                      <a:r>
                        <a:rPr lang="en-ID" sz="1200" b="0" i="0" u="none" strike="noStrike" dirty="0">
                          <a:solidFill>
                            <a:srgbClr val="E7E6E6"/>
                          </a:solidFill>
                          <a:effectLst/>
                          <a:highlight>
                            <a:srgbClr val="548235"/>
                          </a:highligh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E7E6E6"/>
                          </a:solidFill>
                          <a:effectLst/>
                          <a:highlight>
                            <a:srgbClr val="548235"/>
                          </a:highlight>
                          <a:latin typeface="Times New Roman" panose="02020603050405020304" pitchFamily="18" charset="0"/>
                        </a:rPr>
                        <a:t>masyarakat</a:t>
                      </a:r>
                      <a:endParaRPr lang="en-ID" sz="1200" b="0" i="0" u="none" strike="noStrike" dirty="0">
                        <a:solidFill>
                          <a:srgbClr val="E7E6E6"/>
                        </a:solidFill>
                        <a:effectLst/>
                        <a:highlight>
                          <a:srgbClr val="548235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52632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0840EEC-5A92-C878-ADDC-326EE811C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214" y="0"/>
            <a:ext cx="974785" cy="10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08"/>
          <p:cNvSpPr txBox="1"/>
          <p:nvPr/>
        </p:nvSpPr>
        <p:spPr>
          <a:xfrm>
            <a:off x="63795" y="139084"/>
            <a:ext cx="9144000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TINDAK LANJUT REKOMENDASI EVALUASI SAKIP</a:t>
            </a:r>
          </a:p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TAHUN SEBELUMNYA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749" y="1212111"/>
            <a:ext cx="297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NILAI LHE AKIP TAHUN 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8119" y="3128384"/>
            <a:ext cx="2939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NILAI LKE AKIP TAHUN 2024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338083" y="3498109"/>
            <a:ext cx="297712" cy="489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314156" y="1519888"/>
            <a:ext cx="297712" cy="489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70848"/>
              </p:ext>
            </p:extLst>
          </p:nvPr>
        </p:nvGraphicFramePr>
        <p:xfrm>
          <a:off x="869204" y="2139428"/>
          <a:ext cx="7357731" cy="512445"/>
        </p:xfrm>
        <a:graphic>
          <a:graphicData uri="http://schemas.openxmlformats.org/drawingml/2006/table">
            <a:tbl>
              <a:tblPr>
                <a:tableStyleId>{F81208BE-E9AE-4CCD-B066-024BBE4E46B5}</a:tableStyleId>
              </a:tblPr>
              <a:tblGrid>
                <a:gridCol w="421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fi-FI" sz="11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fi-FI" sz="1100" b="1" u="none" strike="noStrike" dirty="0">
                          <a:effectLst/>
                        </a:rPr>
                        <a:t>HASIL EVALUASI AKUNTABILITAS KINERJA (100%)</a:t>
                      </a:r>
                    </a:p>
                    <a:p>
                      <a:pPr algn="ctr" fontAlgn="ctr"/>
                      <a:endParaRPr lang="fi-FI" sz="1100" b="1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100,00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72,96%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     72,96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BB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953249-6858-0465-DE47-66AC402B6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28214"/>
              </p:ext>
            </p:extLst>
          </p:nvPr>
        </p:nvGraphicFramePr>
        <p:xfrm>
          <a:off x="869203" y="4143113"/>
          <a:ext cx="7357731" cy="512445"/>
        </p:xfrm>
        <a:graphic>
          <a:graphicData uri="http://schemas.openxmlformats.org/drawingml/2006/table">
            <a:tbl>
              <a:tblPr>
                <a:tableStyleId>{F81208BE-E9AE-4CCD-B066-024BBE4E46B5}</a:tableStyleId>
              </a:tblPr>
              <a:tblGrid>
                <a:gridCol w="421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fi-FI" sz="11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fi-FI" sz="1100" b="1" u="none" strike="noStrike" dirty="0">
                          <a:effectLst/>
                        </a:rPr>
                        <a:t>HASIL LEMBAR KERJA EVALUASI AKIP (100%)</a:t>
                      </a:r>
                    </a:p>
                    <a:p>
                      <a:pPr algn="ctr" fontAlgn="ctr"/>
                      <a:endParaRPr lang="fi-FI" sz="1100" b="1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100,00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78,61%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     78,61 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BB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4A0DE76-AE47-CC7F-61BD-491B08F75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555" y="0"/>
            <a:ext cx="97544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08"/>
          <p:cNvSpPr txBox="1"/>
          <p:nvPr/>
        </p:nvSpPr>
        <p:spPr>
          <a:xfrm>
            <a:off x="63795" y="139084"/>
            <a:ext cx="9144000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TINDAK LANJUT REKOMENDASI EVALUASI SAKIP</a:t>
            </a:r>
          </a:p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TAHUN SEBELUMNYA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096DBA-D54C-658C-D14B-2A57BCCEC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787157"/>
            <a:ext cx="5274129" cy="3205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57A9CF-E663-B30A-CDDA-5C32B387B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418" y="4029627"/>
            <a:ext cx="2571882" cy="974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906CC3-5BA0-93CE-5B73-304B1AFE6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231" y="3742762"/>
            <a:ext cx="1463167" cy="1548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59EBFC-2C11-F41D-5CAD-0C67DACE4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797" y="65384"/>
            <a:ext cx="97544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08"/>
          <p:cNvSpPr txBox="1"/>
          <p:nvPr/>
        </p:nvSpPr>
        <p:spPr>
          <a:xfrm>
            <a:off x="1488559" y="183511"/>
            <a:ext cx="5709683" cy="402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PROGRESS PERBAIKAN IMPLEMENTASI AKIP</a:t>
            </a:r>
          </a:p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YANG TELAH DILAKUKAN (KONDISI BEFORE-AFTER)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2EADB-89DA-ED73-7659-B8C90AC6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58" y="745132"/>
            <a:ext cx="5841631" cy="44001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D2B584-EC9D-653E-91D6-A369D391E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555" y="46629"/>
            <a:ext cx="97544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08"/>
          <p:cNvSpPr txBox="1"/>
          <p:nvPr/>
        </p:nvSpPr>
        <p:spPr>
          <a:xfrm>
            <a:off x="1488559" y="183511"/>
            <a:ext cx="5709683" cy="402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PROGRESS PERBAIKAN IMPLEMENTASI AKIP</a:t>
            </a:r>
          </a:p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YANG TELAH DILAKUKAN (KONDISI BEFORE-AFTER)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BA7F2-3CCF-5706-73A4-300CEE6EF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05" y="770085"/>
            <a:ext cx="5004838" cy="43415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7393E0-926B-85CA-BF57-6BECE8DB2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555" y="46629"/>
            <a:ext cx="97544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08"/>
          <p:cNvSpPr txBox="1"/>
          <p:nvPr/>
        </p:nvSpPr>
        <p:spPr>
          <a:xfrm>
            <a:off x="1488559" y="183511"/>
            <a:ext cx="5709683" cy="402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PROGRESS PERBAIKAN IMPLEMENTASI AKIP</a:t>
            </a:r>
          </a:p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YANG TELAH DILAKUKAN (KONDISI BEFORE-AFTER)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B88CB0-70A9-A0E8-6FA1-0CF30D9DF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66" y="767443"/>
            <a:ext cx="3634154" cy="4082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05E8D5-9D9C-B933-F3A9-8F1629D7B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08" y="767443"/>
            <a:ext cx="3634154" cy="4082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14FD7-0A5F-81A5-3628-E952DCEA8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555" y="0"/>
            <a:ext cx="97544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08"/>
          <p:cNvSpPr txBox="1"/>
          <p:nvPr/>
        </p:nvSpPr>
        <p:spPr>
          <a:xfrm>
            <a:off x="1488559" y="183511"/>
            <a:ext cx="5709683" cy="402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PROGRESS PERBAIKAN IMPLEMENTASI AKIP</a:t>
            </a:r>
          </a:p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YANG TELAH DILAKUKAN (KONDISI BEFORE-AFTER)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26C77-8D9F-2341-A18B-6F696D0AF208}"/>
              </a:ext>
            </a:extLst>
          </p:cNvPr>
          <p:cNvSpPr txBox="1"/>
          <p:nvPr/>
        </p:nvSpPr>
        <p:spPr>
          <a:xfrm>
            <a:off x="3904938" y="7944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endParaRPr lang="en-SG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EB1C96-E951-D51B-E7E3-E9B7A0904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80" y="1163812"/>
            <a:ext cx="7222196" cy="3796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849930-996C-A1CE-8574-A0E7FD7EB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555" y="0"/>
            <a:ext cx="97544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08"/>
          <p:cNvSpPr txBox="1"/>
          <p:nvPr/>
        </p:nvSpPr>
        <p:spPr>
          <a:xfrm>
            <a:off x="1488559" y="183511"/>
            <a:ext cx="5709683" cy="402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PROGRESS PERBAIKAN IMPLEMENTASI AKIP</a:t>
            </a:r>
          </a:p>
          <a:p>
            <a:pPr algn="ctr"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" charset="0"/>
              </a:rPr>
              <a:t>YANG TELAH DILAKUKAN (KONDISI BEFORE-AFTER)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35376-F3A9-5D71-613F-D3FD1B75C315}"/>
              </a:ext>
            </a:extLst>
          </p:cNvPr>
          <p:cNvSpPr txBox="1"/>
          <p:nvPr/>
        </p:nvSpPr>
        <p:spPr>
          <a:xfrm>
            <a:off x="3904938" y="79448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endParaRPr lang="en-SG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172D95-CBE9-6540-B09B-BBCD0337F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94" y="1163812"/>
            <a:ext cx="3992336" cy="3796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695AC8-DB7A-4137-ACAD-B2E8293A6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63811"/>
            <a:ext cx="4310743" cy="3710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1A59AD-68AB-1D6F-0E6B-60A64524E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555" y="0"/>
            <a:ext cx="97544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6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tents Slide Master">
  <a:themeElements>
    <a:clrScheme name="Custom 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10388</TotalTime>
  <Words>468</Words>
  <Application>Microsoft Office PowerPoint</Application>
  <PresentationFormat>On-screen Show (16:9)</PresentationFormat>
  <Paragraphs>88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Agency FB</vt:lpstr>
      <vt:lpstr>Arial</vt:lpstr>
      <vt:lpstr>Arial Narrow</vt:lpstr>
      <vt:lpstr>Arial Rounded MT Bold</vt:lpstr>
      <vt:lpstr>Calibri</vt:lpstr>
      <vt:lpstr>Candara</vt:lpstr>
      <vt:lpstr>Times New Roman</vt:lpstr>
      <vt:lpstr>Contents Slide Master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GAMBARAN UMUM ORGANISASI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Presentation Template</dc:title>
  <dc:creator>APU - 4</dc:creator>
  <cp:lastModifiedBy>acer only</cp:lastModifiedBy>
  <cp:revision>220</cp:revision>
  <cp:lastPrinted>2021-08-26T01:45:34Z</cp:lastPrinted>
  <dcterms:modified xsi:type="dcterms:W3CDTF">2024-06-28T15:56:36Z</dcterms:modified>
</cp:coreProperties>
</file>