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89" d="100"/>
          <a:sy n="89" d="100"/>
        </p:scale>
        <p:origin x="66" y="-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078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611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2442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7641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066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118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0224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7711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144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5053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635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482F1-14A2-4A0C-9152-ACEAA4D9A82B}" type="datetimeFigureOut">
              <a:rPr lang="id-ID" smtClean="0"/>
              <a:t>08/10/2025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74D62-369B-4F75-9228-7DC343E3FAB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251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/>
          <p:nvPr/>
        </p:nvSpPr>
        <p:spPr>
          <a:xfrm>
            <a:off x="4267200" y="6108954"/>
            <a:ext cx="6214745" cy="0"/>
          </a:xfrm>
          <a:custGeom>
            <a:avLst/>
            <a:gdLst/>
            <a:ahLst/>
            <a:cxnLst/>
            <a:rect l="l" t="t" r="r" b="b"/>
            <a:pathLst>
              <a:path w="6214745">
                <a:moveTo>
                  <a:pt x="0" y="0"/>
                </a:moveTo>
                <a:lnTo>
                  <a:pt x="6214745" y="0"/>
                </a:lnTo>
              </a:path>
            </a:pathLst>
          </a:custGeom>
          <a:ln w="101600">
            <a:solidFill>
              <a:srgbClr val="BEBEB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62" y="6108954"/>
            <a:ext cx="456438" cy="0"/>
          </a:xfrm>
          <a:custGeom>
            <a:avLst/>
            <a:gdLst/>
            <a:ahLst/>
            <a:cxnLst/>
            <a:rect l="l" t="t" r="r" b="b"/>
            <a:pathLst>
              <a:path w="456438">
                <a:moveTo>
                  <a:pt x="0" y="0"/>
                </a:moveTo>
                <a:lnTo>
                  <a:pt x="456438" y="0"/>
                </a:lnTo>
              </a:path>
            </a:pathLst>
          </a:custGeom>
          <a:ln w="101600">
            <a:solidFill>
              <a:srgbClr val="BEBEB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57200" y="5548883"/>
            <a:ext cx="3810000" cy="1059180"/>
          </a:xfrm>
          <a:custGeom>
            <a:avLst/>
            <a:gdLst/>
            <a:ahLst/>
            <a:cxnLst/>
            <a:rect l="l" t="t" r="r" b="b"/>
            <a:pathLst>
              <a:path w="3810000" h="1059179">
                <a:moveTo>
                  <a:pt x="0" y="1059180"/>
                </a:moveTo>
                <a:lnTo>
                  <a:pt x="3810000" y="1059180"/>
                </a:lnTo>
                <a:lnTo>
                  <a:pt x="3810000" y="0"/>
                </a:lnTo>
                <a:lnTo>
                  <a:pt x="0" y="0"/>
                </a:lnTo>
                <a:lnTo>
                  <a:pt x="0" y="105918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57200" y="5548883"/>
            <a:ext cx="3810000" cy="1059180"/>
          </a:xfrm>
          <a:custGeom>
            <a:avLst/>
            <a:gdLst/>
            <a:ahLst/>
            <a:cxnLst/>
            <a:rect l="l" t="t" r="r" b="b"/>
            <a:pathLst>
              <a:path w="3810000" h="1059179">
                <a:moveTo>
                  <a:pt x="0" y="1059180"/>
                </a:moveTo>
                <a:lnTo>
                  <a:pt x="3810000" y="1059180"/>
                </a:lnTo>
                <a:lnTo>
                  <a:pt x="3810000" y="0"/>
                </a:lnTo>
                <a:lnTo>
                  <a:pt x="0" y="0"/>
                </a:lnTo>
                <a:lnTo>
                  <a:pt x="0" y="1059180"/>
                </a:lnTo>
                <a:close/>
              </a:path>
            </a:pathLst>
          </a:custGeom>
          <a:ln w="12700">
            <a:solidFill>
              <a:srgbClr val="BEBEB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438400" y="5655564"/>
            <a:ext cx="1693164" cy="839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91312" y="5641848"/>
            <a:ext cx="1755648" cy="8625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76199"/>
            <a:ext cx="12192000" cy="30297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0" y="0"/>
            <a:ext cx="12192000" cy="3029712"/>
          </a:xfrm>
          <a:custGeom>
            <a:avLst/>
            <a:gdLst/>
            <a:ahLst/>
            <a:cxnLst/>
            <a:rect l="l" t="t" r="r" b="b"/>
            <a:pathLst>
              <a:path w="12192000" h="3029712">
                <a:moveTo>
                  <a:pt x="0" y="3029712"/>
                </a:moveTo>
                <a:lnTo>
                  <a:pt x="12192000" y="3029712"/>
                </a:lnTo>
                <a:lnTo>
                  <a:pt x="12192000" y="0"/>
                </a:lnTo>
                <a:lnTo>
                  <a:pt x="0" y="0"/>
                </a:lnTo>
                <a:lnTo>
                  <a:pt x="0" y="3029712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421124" y="1097280"/>
            <a:ext cx="1042415" cy="10805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498336" y="1045463"/>
            <a:ext cx="711708" cy="807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53078" y="3030474"/>
            <a:ext cx="8139430" cy="0"/>
          </a:xfrm>
          <a:custGeom>
            <a:avLst/>
            <a:gdLst/>
            <a:ahLst/>
            <a:cxnLst/>
            <a:rect l="l" t="t" r="r" b="b"/>
            <a:pathLst>
              <a:path w="8139430">
                <a:moveTo>
                  <a:pt x="8138922" y="0"/>
                </a:moveTo>
                <a:lnTo>
                  <a:pt x="0" y="0"/>
                </a:lnTo>
              </a:path>
              <a:path w="8139430">
                <a:moveTo>
                  <a:pt x="0" y="1"/>
                </a:moveTo>
                <a:lnTo>
                  <a:pt x="8138922" y="0"/>
                </a:lnTo>
              </a:path>
            </a:pathLst>
          </a:custGeom>
          <a:ln w="107950">
            <a:solidFill>
              <a:srgbClr val="FFC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625328" y="5977128"/>
            <a:ext cx="234696" cy="236220"/>
          </a:xfrm>
          <a:custGeom>
            <a:avLst/>
            <a:gdLst/>
            <a:ahLst/>
            <a:cxnLst/>
            <a:rect l="l" t="t" r="r" b="b"/>
            <a:pathLst>
              <a:path w="234696" h="236220">
                <a:moveTo>
                  <a:pt x="0" y="236220"/>
                </a:moveTo>
                <a:lnTo>
                  <a:pt x="234696" y="236220"/>
                </a:lnTo>
                <a:lnTo>
                  <a:pt x="234696" y="0"/>
                </a:lnTo>
                <a:lnTo>
                  <a:pt x="0" y="0"/>
                </a:lnTo>
                <a:lnTo>
                  <a:pt x="0" y="23622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951464" y="5977128"/>
            <a:ext cx="236220" cy="236220"/>
          </a:xfrm>
          <a:custGeom>
            <a:avLst/>
            <a:gdLst/>
            <a:ahLst/>
            <a:cxnLst/>
            <a:rect l="l" t="t" r="r" b="b"/>
            <a:pathLst>
              <a:path w="236220" h="236220">
                <a:moveTo>
                  <a:pt x="0" y="236220"/>
                </a:moveTo>
                <a:lnTo>
                  <a:pt x="236220" y="236220"/>
                </a:lnTo>
                <a:lnTo>
                  <a:pt x="236220" y="0"/>
                </a:lnTo>
                <a:lnTo>
                  <a:pt x="0" y="0"/>
                </a:lnTo>
                <a:lnTo>
                  <a:pt x="0" y="23622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301984" y="5977128"/>
            <a:ext cx="234696" cy="236220"/>
          </a:xfrm>
          <a:custGeom>
            <a:avLst/>
            <a:gdLst/>
            <a:ahLst/>
            <a:cxnLst/>
            <a:rect l="l" t="t" r="r" b="b"/>
            <a:pathLst>
              <a:path w="234696" h="236220">
                <a:moveTo>
                  <a:pt x="0" y="236220"/>
                </a:moveTo>
                <a:lnTo>
                  <a:pt x="234696" y="236220"/>
                </a:lnTo>
                <a:lnTo>
                  <a:pt x="234696" y="0"/>
                </a:lnTo>
                <a:lnTo>
                  <a:pt x="0" y="0"/>
                </a:lnTo>
                <a:lnTo>
                  <a:pt x="0" y="23622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196330" y="2036826"/>
            <a:ext cx="134540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9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1800" spc="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1800" spc="-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P</a:t>
            </a:r>
            <a:r>
              <a:rPr sz="1800" spc="-1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U</a:t>
            </a:r>
            <a:r>
              <a:rPr sz="1800" spc="-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B</a:t>
            </a:r>
            <a:r>
              <a:rPr sz="1800" spc="-25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L</a:t>
            </a:r>
            <a:r>
              <a:rPr sz="1800" spc="-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I</a:t>
            </a:r>
            <a:r>
              <a:rPr sz="1800" spc="0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K</a:t>
            </a:r>
            <a:r>
              <a:rPr sz="1800" spc="-4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spc="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IN</a:t>
            </a:r>
            <a:r>
              <a:rPr sz="1800" spc="-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D</a:t>
            </a:r>
            <a:r>
              <a:rPr sz="1800" spc="-1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O</a:t>
            </a:r>
            <a:r>
              <a:rPr sz="1800" spc="-4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N</a:t>
            </a:r>
            <a:r>
              <a:rPr sz="1800" spc="-19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1800" spc="0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S</a:t>
            </a:r>
            <a:r>
              <a:rPr sz="1800" spc="-9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I</a:t>
            </a:r>
            <a:r>
              <a:rPr sz="1800" spc="0" baseline="2275" dirty="0" smtClean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7200" y="3414222"/>
            <a:ext cx="11201400" cy="720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960494" indent="-3947794" algn="ctr">
              <a:spcBef>
                <a:spcPts val="135"/>
              </a:spcBef>
            </a:pPr>
            <a:r>
              <a:rPr sz="4400" b="1" dirty="0" smtClean="0">
                <a:solidFill>
                  <a:srgbClr val="001F5F"/>
                </a:solidFill>
                <a:latin typeface="Calibri"/>
                <a:cs typeface="Calibri"/>
              </a:rPr>
              <a:t>DIAGRAM CROSSCUTTING </a:t>
            </a:r>
          </a:p>
          <a:p>
            <a:pPr marL="3960494" indent="-3947794" algn="ctr">
              <a:spcBef>
                <a:spcPts val="135"/>
              </a:spcBef>
            </a:pPr>
            <a:r>
              <a:rPr lang="x-none" sz="2800" b="1" dirty="0" smtClean="0">
                <a:solidFill>
                  <a:srgbClr val="001F5F"/>
                </a:solidFill>
                <a:latin typeface="Calibri"/>
                <a:cs typeface="Calibri"/>
              </a:rPr>
              <a:t>TERHADAP TUJUAN DAN SASARAN STRATEGIS</a:t>
            </a:r>
            <a:endParaRPr sz="2400" b="1" dirty="0" smtClean="0">
              <a:solidFill>
                <a:srgbClr val="001F5F"/>
              </a:solidFill>
              <a:latin typeface="Calibri"/>
              <a:cs typeface="Calibri"/>
            </a:endParaRPr>
          </a:p>
          <a:p>
            <a:pPr marL="3960494" indent="-3947794" algn="ctr">
              <a:spcBef>
                <a:spcPts val="135"/>
              </a:spcBef>
            </a:pPr>
            <a:endParaRPr sz="4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12064" y="5314931"/>
            <a:ext cx="5459349" cy="1349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b="1" dirty="0" err="1" smtClean="0">
                <a:latin typeface="Calibri"/>
                <a:cs typeface="Calibri"/>
              </a:rPr>
              <a:t>Dinas</a:t>
            </a:r>
            <a:r>
              <a:rPr b="1" dirty="0" smtClean="0">
                <a:latin typeface="Calibri"/>
                <a:cs typeface="Calibri"/>
              </a:rPr>
              <a:t> </a:t>
            </a:r>
            <a:r>
              <a:rPr b="1" dirty="0" err="1" smtClean="0">
                <a:latin typeface="Calibri"/>
                <a:cs typeface="Calibri"/>
              </a:rPr>
              <a:t>Perhubungan</a:t>
            </a:r>
            <a:r>
              <a:rPr b="1" dirty="0" smtClean="0">
                <a:latin typeface="Calibri"/>
                <a:cs typeface="Calibri"/>
              </a:rPr>
              <a:t> </a:t>
            </a:r>
            <a:r>
              <a:rPr b="1" dirty="0" err="1" smtClean="0">
                <a:latin typeface="Calibri"/>
                <a:cs typeface="Calibri"/>
              </a:rPr>
              <a:t>Kabupaten</a:t>
            </a:r>
            <a:r>
              <a:rPr b="1" dirty="0" smtClean="0">
                <a:latin typeface="Calibri"/>
                <a:cs typeface="Calibri"/>
              </a:rPr>
              <a:t> </a:t>
            </a:r>
            <a:r>
              <a:rPr b="1" dirty="0" err="1" smtClean="0">
                <a:latin typeface="Calibri"/>
                <a:cs typeface="Calibri"/>
              </a:rPr>
              <a:t>Tanjung</a:t>
            </a:r>
            <a:r>
              <a:rPr b="1" dirty="0" smtClean="0">
                <a:latin typeface="Calibri"/>
                <a:cs typeface="Calibri"/>
              </a:rPr>
              <a:t> </a:t>
            </a:r>
            <a:r>
              <a:rPr b="1" dirty="0" err="1" smtClean="0">
                <a:latin typeface="Calibri"/>
                <a:cs typeface="Calibri"/>
              </a:rPr>
              <a:t>Jabung</a:t>
            </a:r>
            <a:r>
              <a:rPr b="1" dirty="0" smtClean="0">
                <a:latin typeface="Calibri"/>
                <a:cs typeface="Calibri"/>
              </a:rPr>
              <a:t> Barat </a:t>
            </a:r>
            <a:endParaRPr b="1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01984" y="5977128"/>
            <a:ext cx="234696" cy="2362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10951464" y="5977128"/>
            <a:ext cx="236220" cy="2362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10625328" y="5977128"/>
            <a:ext cx="234696" cy="2362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57200" y="5548883"/>
            <a:ext cx="3810000" cy="1059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267200" y="5548883"/>
            <a:ext cx="6214745" cy="5092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267200" y="6058154"/>
            <a:ext cx="6214745" cy="101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</a:pPr>
            <a:endParaRPr sz="800"/>
          </a:p>
        </p:txBody>
      </p:sp>
      <p:sp>
        <p:nvSpPr>
          <p:cNvPr id="3" name="object 3"/>
          <p:cNvSpPr txBox="1"/>
          <p:nvPr/>
        </p:nvSpPr>
        <p:spPr>
          <a:xfrm>
            <a:off x="4267200" y="6159754"/>
            <a:ext cx="6214745" cy="4483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0" y="0"/>
            <a:ext cx="12192000" cy="30297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50"/>
              </a:lnSpc>
              <a:spcBef>
                <a:spcPts val="49"/>
              </a:spcBef>
            </a:pPr>
            <a:endParaRPr sz="850" dirty="0"/>
          </a:p>
          <a:p>
            <a:pPr marL="5889244" marR="4369889" algn="ctr">
              <a:lnSpc>
                <a:spcPct val="101725"/>
              </a:lnSpc>
              <a:spcBef>
                <a:spcPts val="14000"/>
              </a:spcBef>
            </a:pPr>
            <a:r>
              <a:rPr sz="1200" spc="4" dirty="0" smtClean="0">
                <a:solidFill>
                  <a:srgbClr val="FFFFFF"/>
                </a:solidFill>
                <a:latin typeface="Calibri Light"/>
                <a:cs typeface="Calibri Light"/>
              </a:rPr>
              <a:t>K</a:t>
            </a:r>
            <a:r>
              <a:rPr sz="1200" spc="0" dirty="0" smtClean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1200" spc="-4" dirty="0" smtClean="0">
                <a:solidFill>
                  <a:srgbClr val="FFFFFF"/>
                </a:solidFill>
                <a:latin typeface="Calibri Light"/>
                <a:cs typeface="Calibri Light"/>
              </a:rPr>
              <a:t>M</a:t>
            </a:r>
            <a:r>
              <a:rPr sz="1200" spc="-9" dirty="0" smtClean="0">
                <a:solidFill>
                  <a:srgbClr val="FFFFFF"/>
                </a:solidFill>
                <a:latin typeface="Calibri Light"/>
                <a:cs typeface="Calibri Light"/>
              </a:rPr>
              <a:t>EN</a:t>
            </a:r>
            <a:r>
              <a:rPr sz="1200" spc="-4" dirty="0" smtClean="0">
                <a:solidFill>
                  <a:srgbClr val="FFFFFF"/>
                </a:solidFill>
                <a:latin typeface="Calibri Light"/>
                <a:cs typeface="Calibri Light"/>
              </a:rPr>
              <a:t>T</a:t>
            </a:r>
            <a:r>
              <a:rPr sz="1200" spc="-25" dirty="0" smtClean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1200" spc="0" dirty="0" smtClean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1200" spc="-9" dirty="0" smtClean="0">
                <a:solidFill>
                  <a:srgbClr val="FFFFFF"/>
                </a:solidFill>
                <a:latin typeface="Calibri Light"/>
                <a:cs typeface="Calibri Light"/>
              </a:rPr>
              <a:t>I</a:t>
            </a:r>
            <a:r>
              <a:rPr sz="1200" spc="-14" dirty="0" smtClean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Calibri Light"/>
                <a:cs typeface="Calibri Light"/>
              </a:rPr>
              <a:t>N</a:t>
            </a:r>
            <a:r>
              <a:rPr sz="1200" spc="-64" dirty="0" smtClean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200" spc="0" dirty="0" smtClean="0">
                <a:solidFill>
                  <a:srgbClr val="FFFFFF"/>
                </a:solidFill>
                <a:latin typeface="Calibri Light"/>
                <a:cs typeface="Calibri Light"/>
              </a:rPr>
              <a:t>P</a:t>
            </a:r>
            <a:r>
              <a:rPr sz="1200" spc="4" dirty="0" smtClean="0">
                <a:solidFill>
                  <a:srgbClr val="FFFFFF"/>
                </a:solidFill>
                <a:latin typeface="Calibri Light"/>
                <a:cs typeface="Calibri Light"/>
              </a:rPr>
              <a:t>E</a:t>
            </a:r>
            <a:r>
              <a:rPr sz="1200" spc="0" dirty="0" smtClean="0">
                <a:solidFill>
                  <a:srgbClr val="FFFFFF"/>
                </a:solidFill>
                <a:latin typeface="Calibri Light"/>
                <a:cs typeface="Calibri Light"/>
              </a:rPr>
              <a:t>R</a:t>
            </a:r>
            <a:r>
              <a:rPr sz="1200" spc="-14" dirty="0" smtClean="0">
                <a:solidFill>
                  <a:srgbClr val="FFFFFF"/>
                </a:solidFill>
                <a:latin typeface="Calibri Light"/>
                <a:cs typeface="Calibri Light"/>
              </a:rPr>
              <a:t>H</a:t>
            </a:r>
            <a:r>
              <a:rPr sz="1200" spc="-19" dirty="0" smtClean="0">
                <a:solidFill>
                  <a:srgbClr val="FFFFFF"/>
                </a:solidFill>
                <a:latin typeface="Calibri Light"/>
                <a:cs typeface="Calibri Light"/>
              </a:rPr>
              <a:t>UB</a:t>
            </a:r>
            <a:r>
              <a:rPr sz="1200" spc="-4" dirty="0" smtClean="0">
                <a:solidFill>
                  <a:srgbClr val="FFFFFF"/>
                </a:solidFill>
                <a:latin typeface="Calibri Light"/>
                <a:cs typeface="Calibri Light"/>
              </a:rPr>
              <a:t>U</a:t>
            </a:r>
            <a:r>
              <a:rPr sz="1200" spc="-19" dirty="0" smtClean="0">
                <a:solidFill>
                  <a:srgbClr val="FFFFFF"/>
                </a:solidFill>
                <a:latin typeface="Calibri Light"/>
                <a:cs typeface="Calibri Light"/>
              </a:rPr>
              <a:t>N</a:t>
            </a:r>
            <a:r>
              <a:rPr sz="1200" spc="-9" dirty="0" smtClean="0">
                <a:solidFill>
                  <a:srgbClr val="FFFFFF"/>
                </a:solidFill>
                <a:latin typeface="Calibri Light"/>
                <a:cs typeface="Calibri Light"/>
              </a:rPr>
              <a:t>G</a:t>
            </a:r>
            <a:r>
              <a:rPr sz="1200" spc="-14" dirty="0" smtClean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1200" spc="0" dirty="0" smtClean="0">
                <a:solidFill>
                  <a:srgbClr val="FFFFFF"/>
                </a:solidFill>
                <a:latin typeface="Calibri Light"/>
                <a:cs typeface="Calibri Light"/>
              </a:rPr>
              <a:t>N</a:t>
            </a:r>
            <a:endParaRPr sz="1200" dirty="0">
              <a:latin typeface="Calibri Light"/>
              <a:cs typeface="Calibri Light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5412" y="76199"/>
            <a:ext cx="2133605" cy="53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72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220" y="-2829"/>
            <a:ext cx="12408629" cy="6979854"/>
          </a:xfrm>
          <a:prstGeom prst="rect">
            <a:avLst/>
          </a:prstGeom>
        </p:spPr>
      </p:pic>
      <p:cxnSp>
        <p:nvCxnSpPr>
          <p:cNvPr id="96" name="Straight Connector 95"/>
          <p:cNvCxnSpPr/>
          <p:nvPr/>
        </p:nvCxnSpPr>
        <p:spPr>
          <a:xfrm>
            <a:off x="5686720" y="4269700"/>
            <a:ext cx="364429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7601901" y="1743782"/>
            <a:ext cx="364429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671615" y="1752991"/>
            <a:ext cx="364429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8179577" y="883039"/>
            <a:ext cx="888989" cy="863665"/>
            <a:chOff x="8076545" y="986071"/>
            <a:chExt cx="888989" cy="863665"/>
          </a:xfrm>
        </p:grpSpPr>
        <p:sp>
          <p:nvSpPr>
            <p:cNvPr id="29" name="Oval 28"/>
            <p:cNvSpPr/>
            <p:nvPr/>
          </p:nvSpPr>
          <p:spPr>
            <a:xfrm>
              <a:off x="8076545" y="986071"/>
              <a:ext cx="888989" cy="863665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1" name="Oval 30"/>
            <p:cNvSpPr/>
            <p:nvPr/>
          </p:nvSpPr>
          <p:spPr>
            <a:xfrm>
              <a:off x="8127559" y="1035411"/>
              <a:ext cx="806837" cy="77783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95320" y="1102502"/>
              <a:ext cx="85143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800" b="1" dirty="0">
                  <a:solidFill>
                    <a:sysClr val="windowText" lastClr="000000"/>
                  </a:solidFill>
                </a:rPr>
                <a:t>Survey Batas Kecepatan Pada Ruas Jalan Tertentu</a:t>
              </a:r>
              <a:endParaRPr lang="id-ID" sz="800" b="1" i="1" dirty="0"/>
            </a:p>
          </p:txBody>
        </p:sp>
      </p:grpSp>
      <p:sp>
        <p:nvSpPr>
          <p:cNvPr id="50" name="Arc 49"/>
          <p:cNvSpPr/>
          <p:nvPr/>
        </p:nvSpPr>
        <p:spPr>
          <a:xfrm rot="19044314" flipH="1">
            <a:off x="7974878" y="809623"/>
            <a:ext cx="1856247" cy="1906918"/>
          </a:xfrm>
          <a:prstGeom prst="arc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8" name="Group 7"/>
          <p:cNvGrpSpPr/>
          <p:nvPr/>
        </p:nvGrpSpPr>
        <p:grpSpPr>
          <a:xfrm>
            <a:off x="9379689" y="1804540"/>
            <a:ext cx="2809954" cy="939859"/>
            <a:chOff x="9198019" y="1305613"/>
            <a:chExt cx="2809954" cy="939859"/>
          </a:xfrm>
        </p:grpSpPr>
        <p:sp>
          <p:nvSpPr>
            <p:cNvPr id="59" name="Rounded Rectangle 58"/>
            <p:cNvSpPr/>
            <p:nvPr/>
          </p:nvSpPr>
          <p:spPr>
            <a:xfrm>
              <a:off x="9198019" y="1305613"/>
              <a:ext cx="2771751" cy="939859"/>
            </a:xfrm>
            <a:prstGeom prst="roundRect">
              <a:avLst/>
            </a:prstGeom>
            <a:solidFill>
              <a:srgbClr val="00B0F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9224572" y="1352828"/>
              <a:ext cx="27834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id-ID" sz="800" i="1" dirty="0" smtClean="0"/>
                <a:t>Terdapat Hubungan </a:t>
              </a:r>
              <a:r>
                <a:rPr lang="id-ID" sz="800" b="1" i="1" dirty="0" smtClean="0"/>
                <a:t>Crosscutting</a:t>
              </a:r>
              <a:r>
                <a:rPr lang="id-ID" sz="800" i="1" dirty="0" smtClean="0"/>
                <a:t> </a:t>
              </a:r>
              <a:r>
                <a:rPr lang="id-ID" sz="800" i="1" dirty="0" smtClean="0"/>
                <a:t>Antara</a:t>
              </a:r>
              <a:endParaRPr lang="id-ID" sz="800" i="1" dirty="0" smtClean="0"/>
            </a:p>
            <a:p>
              <a:pPr lvl="0" algn="just"/>
              <a:r>
                <a:rPr lang="id-ID" sz="800" i="1" dirty="0" smtClean="0"/>
                <a:t>Dinas Perhubungan &amp; Dinas PU Yang Merupakan Upaya Unit kerja </a:t>
              </a:r>
              <a:r>
                <a:rPr lang="id-ID" sz="800" b="1" dirty="0" smtClean="0"/>
                <a:t>BEKERJA </a:t>
              </a:r>
              <a:r>
                <a:rPr lang="id-ID" sz="800" dirty="0" smtClean="0"/>
                <a:t>Secara Padu dan Sinergi Dalam</a:t>
              </a:r>
              <a:r>
                <a:rPr lang="id-ID" sz="800" i="1" dirty="0"/>
                <a:t> </a:t>
              </a:r>
              <a:r>
                <a:rPr lang="id-ID" sz="800" i="1" dirty="0" smtClean="0"/>
                <a:t>Pemenuhan/Pencapaian Target Sasaran Dan Indikator Taktikal Dinas Perhubungan Yaitu </a:t>
              </a:r>
              <a:r>
                <a:rPr lang="id-ID" sz="800" b="1" i="1" dirty="0" smtClean="0"/>
                <a:t>“</a:t>
              </a:r>
              <a:r>
                <a:rPr lang="id-ID" sz="800" b="1" dirty="0"/>
                <a:t>Meningkatnya Kemudahan Perpindahan Antarmoda </a:t>
              </a:r>
              <a:r>
                <a:rPr lang="id-ID" sz="800" b="1" dirty="0" smtClean="0"/>
                <a:t>Transportasi</a:t>
              </a:r>
              <a:r>
                <a:rPr lang="id-ID" sz="800" b="1" i="1" dirty="0" smtClean="0"/>
                <a:t>”.</a:t>
              </a:r>
              <a:endParaRPr lang="id-ID" sz="400" b="1" i="1" dirty="0" smtClean="0"/>
            </a:p>
          </p:txBody>
        </p:sp>
      </p:grp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644145"/>
              </p:ext>
            </p:extLst>
          </p:nvPr>
        </p:nvGraphicFramePr>
        <p:xfrm>
          <a:off x="12776" y="3050540"/>
          <a:ext cx="2644083" cy="18299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4083"/>
              </a:tblGrid>
              <a:tr h="4633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3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Sasaran 2 :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Meningkatnya</a:t>
                      </a:r>
                      <a:r>
                        <a:rPr lang="id-ID" sz="10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Aksebilitas Masyarakat Melalui Ketersediaan Sarana Dan Prasana Taransportasi Darat Dan Laut </a:t>
                      </a:r>
                      <a:endParaRPr lang="en-US" sz="6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9954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d-ID" sz="1000" b="1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Indikator</a:t>
                      </a:r>
                      <a:r>
                        <a:rPr lang="id-ID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Kinerja : </a:t>
                      </a:r>
                    </a:p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Rasio Konektivitas Kabupaten/Kota</a:t>
                      </a:r>
                    </a:p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Jumlah Halte Sungai Yang Terbangun</a:t>
                      </a:r>
                    </a:p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Persentase Mobilitas Oraang/Barang Yang Melalui Pelabuhan/Dermaga/ Terminal Pertahun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2" name="Group 61"/>
          <p:cNvGrpSpPr/>
          <p:nvPr/>
        </p:nvGrpSpPr>
        <p:grpSpPr>
          <a:xfrm>
            <a:off x="31221" y="1329236"/>
            <a:ext cx="2608103" cy="562624"/>
            <a:chOff x="0" y="0"/>
            <a:chExt cx="6727825" cy="562624"/>
          </a:xfrm>
          <a:solidFill>
            <a:srgbClr val="FFC00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3" name="Rectangle 62"/>
            <p:cNvSpPr/>
            <p:nvPr/>
          </p:nvSpPr>
          <p:spPr>
            <a:xfrm>
              <a:off x="0" y="19050"/>
              <a:ext cx="6727825" cy="543574"/>
            </a:xfrm>
            <a:prstGeom prst="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0" y="0"/>
              <a:ext cx="6727825" cy="56262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1200" b="1" kern="1200" dirty="0">
                  <a:solidFill>
                    <a:schemeClr val="tx1"/>
                  </a:solidFill>
                </a:rPr>
                <a:t>ISU STRATEGIS : 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1200" b="1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Belum</a:t>
              </a:r>
              <a:r>
                <a:rPr lang="id-ID" sz="1200" b="1" kern="1200" baseline="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 Optimalnya Penyelenggaraan Lalu Lintas Darat dan Laut</a:t>
              </a:r>
              <a:endParaRPr lang="en-US" sz="1200" b="1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3721" y="2098323"/>
            <a:ext cx="2625604" cy="699750"/>
            <a:chOff x="0" y="0"/>
            <a:chExt cx="6727825" cy="295924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6" name="Rectangle 65"/>
            <p:cNvSpPr/>
            <p:nvPr/>
          </p:nvSpPr>
          <p:spPr>
            <a:xfrm>
              <a:off x="0" y="0"/>
              <a:ext cx="6727825" cy="295924"/>
            </a:xfrm>
            <a:prstGeom prst="rect">
              <a:avLst/>
            </a:prstGeom>
            <a:solidFill>
              <a:srgbClr val="00B0F0">
                <a:alpha val="90000"/>
              </a:srgbClr>
            </a:solidFill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0" y="0"/>
              <a:ext cx="6727825" cy="29592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/>
              <a:r>
                <a:rPr lang="id-ID" b="1" kern="1200" dirty="0">
                  <a:solidFill>
                    <a:schemeClr val="tx1"/>
                  </a:solidFill>
                </a:rPr>
                <a:t>TUJUAN</a:t>
              </a:r>
              <a:r>
                <a:rPr lang="id-ID" b="1" kern="1200" baseline="0" dirty="0">
                  <a:solidFill>
                    <a:schemeClr val="tx1"/>
                  </a:solidFill>
                </a:rPr>
                <a:t> : </a:t>
              </a:r>
              <a:r>
                <a:rPr lang="id-ID" b="1" dirty="0">
                  <a:solidFill>
                    <a:schemeClr val="tx1"/>
                  </a:solidFill>
                </a:rPr>
                <a:t>Terwujudnya Kualitas Pelayanan Dan Konektivitas Transportasi Dari Desa ke Kota Untuk Mendukung Pertumbuhan Ekonomi. </a:t>
              </a:r>
              <a:endParaRPr lang="id-ID" sz="105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1" name="Rounded Rectangle 50"/>
          <p:cNvSpPr/>
          <p:nvPr/>
        </p:nvSpPr>
        <p:spPr>
          <a:xfrm>
            <a:off x="413256" y="169078"/>
            <a:ext cx="6192688" cy="757002"/>
          </a:xfrm>
          <a:prstGeom prst="roundRect">
            <a:avLst>
              <a:gd name="adj" fmla="val 50000"/>
            </a:avLst>
          </a:prstGeom>
          <a:solidFill>
            <a:srgbClr val="1C47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131882" y="139115"/>
            <a:ext cx="717785" cy="717785"/>
          </a:xfrm>
          <a:prstGeom prst="ellipse">
            <a:avLst/>
          </a:prstGeom>
          <a:solidFill>
            <a:schemeClr val="bg1"/>
          </a:solidFill>
          <a:ln w="57150">
            <a:solidFill>
              <a:srgbClr val="1C47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981173" y="226248"/>
            <a:ext cx="55403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50" b="1" dirty="0" smtClean="0">
                <a:solidFill>
                  <a:prstClr val="white"/>
                </a:solidFill>
                <a:latin typeface="Tw Cen MT" panose="020B0602020104020603" pitchFamily="34" charset="0"/>
              </a:rPr>
              <a:t>D</a:t>
            </a:r>
            <a:r>
              <a:rPr lang="id-ID" sz="1950" b="1" dirty="0" smtClean="0">
                <a:solidFill>
                  <a:prstClr val="white"/>
                </a:solidFill>
                <a:latin typeface="Tw Cen MT" panose="020B0602020104020603" pitchFamily="34" charset="0"/>
              </a:rPr>
              <a:t>IAGRAM CROSSCUTTING DINAS </a:t>
            </a:r>
            <a:r>
              <a:rPr lang="id-ID" sz="1950" b="1" dirty="0" smtClean="0">
                <a:solidFill>
                  <a:prstClr val="white"/>
                </a:solidFill>
                <a:latin typeface="Tw Cen MT" panose="020B0602020104020603" pitchFamily="34" charset="0"/>
              </a:rPr>
              <a:t>PERHUBUNGAN</a:t>
            </a:r>
          </a:p>
          <a:p>
            <a:r>
              <a:rPr lang="id-ID" sz="1950" b="1" dirty="0" smtClean="0">
                <a:solidFill>
                  <a:prstClr val="white"/>
                </a:solidFill>
                <a:latin typeface="Tw Cen MT" panose="020B0602020104020603" pitchFamily="34" charset="0"/>
              </a:rPr>
              <a:t>SASARAN 2</a:t>
            </a:r>
            <a:endParaRPr lang="en-US" sz="1950" b="1" dirty="0">
              <a:solidFill>
                <a:prstClr val="white"/>
              </a:solidFill>
              <a:latin typeface="Tw Cen MT" panose="020B0602020104020603" pitchFamily="34" charset="0"/>
            </a:endParaRPr>
          </a:p>
        </p:txBody>
      </p:sp>
      <p:sp>
        <p:nvSpPr>
          <p:cNvPr id="55" name="Right Brace 54">
            <a:extLst>
              <a:ext uri="{FF2B5EF4-FFF2-40B4-BE49-F238E27FC236}">
                <a16:creationId xmlns:a16="http://schemas.microsoft.com/office/drawing/2014/main" xmlns="" id="{1FFA0A2E-5BAF-4765-A589-1DC46566CC6D}"/>
              </a:ext>
            </a:extLst>
          </p:cNvPr>
          <p:cNvSpPr/>
          <p:nvPr/>
        </p:nvSpPr>
        <p:spPr>
          <a:xfrm>
            <a:off x="2727960" y="1709725"/>
            <a:ext cx="682589" cy="2576142"/>
          </a:xfrm>
          <a:prstGeom prst="rightBrac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2" name="Straight Connector 11"/>
          <p:cNvCxnSpPr>
            <a:endCxn id="64" idx="2"/>
          </p:cNvCxnSpPr>
          <p:nvPr/>
        </p:nvCxnSpPr>
        <p:spPr>
          <a:xfrm flipH="1" flipV="1">
            <a:off x="1335273" y="1891860"/>
            <a:ext cx="58292" cy="188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378778" y="2797876"/>
            <a:ext cx="0" cy="238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Picture 2" descr="C:\Users\abuabuciklat\Documents\logo dinas perhubunga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9334" y="121620"/>
            <a:ext cx="1232106" cy="648072"/>
          </a:xfrm>
          <a:prstGeom prst="rect">
            <a:avLst/>
          </a:prstGeom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3" descr="F:\spanduk posko all cetak 2018\LOGO TANJAB BARA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81" y="175160"/>
            <a:ext cx="648072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TextBox 3">
            <a:extLst>
              <a:ext uri="{FF2B5EF4-FFF2-40B4-BE49-F238E27FC236}">
                <a16:creationId xmlns:a16="http://schemas.microsoft.com/office/drawing/2014/main" xmlns="" id="{ACCC9F29-59F7-4C5C-8243-FAA2A96A1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1271" y="803722"/>
            <a:ext cx="2088232" cy="20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172" tIns="34101" rIns="68172" bIns="34101">
            <a:spAutoFit/>
          </a:bodyPr>
          <a:lstStyle/>
          <a:p>
            <a:pPr algn="ctr" defTabSz="683531" eaLnBrk="0" hangingPunct="0"/>
            <a:r>
              <a:rPr lang="en-US" sz="900" dirty="0" smtClean="0">
                <a:solidFill>
                  <a:prstClr val="black"/>
                </a:solidFill>
                <a:latin typeface="Bodoni Bk BT" panose="02070603070706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id-ID" sz="900" dirty="0" smtClean="0">
                <a:solidFill>
                  <a:prstClr val="black"/>
                </a:solidFill>
                <a:latin typeface="Bodoni Bk BT" panose="02070603070706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INAS PERHUBUNGAN</a:t>
            </a:r>
            <a:endParaRPr lang="id-ID" sz="900" dirty="0">
              <a:solidFill>
                <a:prstClr val="black"/>
              </a:solidFill>
              <a:latin typeface="Bodoni Bk BT" panose="02070603070706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450563" y="1545539"/>
            <a:ext cx="19777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i="1" dirty="0" smtClean="0"/>
              <a:t>CROSCUTTING</a:t>
            </a:r>
            <a:endParaRPr lang="id-ID" sz="1200" b="1" i="1" dirty="0"/>
          </a:p>
        </p:txBody>
      </p:sp>
      <p:sp>
        <p:nvSpPr>
          <p:cNvPr id="9" name="Rectangle 8"/>
          <p:cNvSpPr/>
          <p:nvPr/>
        </p:nvSpPr>
        <p:spPr>
          <a:xfrm>
            <a:off x="3879655" y="1422077"/>
            <a:ext cx="1877201" cy="7531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extBox 6"/>
          <p:cNvSpPr txBox="1"/>
          <p:nvPr/>
        </p:nvSpPr>
        <p:spPr>
          <a:xfrm>
            <a:off x="3867735" y="1430564"/>
            <a:ext cx="1889121" cy="752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050" i="1" dirty="0" smtClean="0">
                <a:solidFill>
                  <a:schemeClr val="bg1"/>
                </a:solidFill>
              </a:rPr>
              <a:t>Sasaran Kinerja Taktikal :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1200" b="1" dirty="0">
                <a:solidFill>
                  <a:schemeClr val="bg1"/>
                </a:solidFill>
              </a:rPr>
              <a:t>Meningkatnya Kemudahan Perpindahan Antarmoda </a:t>
            </a:r>
            <a:r>
              <a:rPr lang="id-ID" sz="1200" b="1" dirty="0" smtClean="0">
                <a:solidFill>
                  <a:schemeClr val="bg1"/>
                </a:solidFill>
              </a:rPr>
              <a:t>Transportasiz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985590" y="1468349"/>
            <a:ext cx="1727925" cy="58631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1050" i="1" dirty="0" smtClean="0">
                <a:solidFill>
                  <a:schemeClr val="bg1"/>
                </a:solidFill>
              </a:rPr>
              <a:t>Indikator Kinerja Taktikal :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1200" b="1" dirty="0" smtClean="0">
                <a:solidFill>
                  <a:schemeClr val="bg1"/>
                </a:solidFill>
              </a:rPr>
              <a:t>Persentase Jalan Kondisi Baik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1" name="Right Arrow 70"/>
          <p:cNvSpPr/>
          <p:nvPr/>
        </p:nvSpPr>
        <p:spPr>
          <a:xfrm>
            <a:off x="9142131" y="2183078"/>
            <a:ext cx="199355" cy="2121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3" name="Group 2"/>
          <p:cNvGrpSpPr/>
          <p:nvPr/>
        </p:nvGrpSpPr>
        <p:grpSpPr>
          <a:xfrm>
            <a:off x="8206107" y="1867368"/>
            <a:ext cx="888989" cy="863665"/>
            <a:chOff x="8103075" y="1481002"/>
            <a:chExt cx="888989" cy="863665"/>
          </a:xfrm>
        </p:grpSpPr>
        <p:sp>
          <p:nvSpPr>
            <p:cNvPr id="32" name="Oval 31"/>
            <p:cNvSpPr/>
            <p:nvPr/>
          </p:nvSpPr>
          <p:spPr>
            <a:xfrm>
              <a:off x="8103075" y="1481002"/>
              <a:ext cx="888989" cy="863665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28" name="Oval 27"/>
            <p:cNvSpPr/>
            <p:nvPr/>
          </p:nvSpPr>
          <p:spPr>
            <a:xfrm>
              <a:off x="8150632" y="1533178"/>
              <a:ext cx="806837" cy="77783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160571" y="1546354"/>
              <a:ext cx="77088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800" b="1" i="1" dirty="0" smtClean="0"/>
                <a:t>Junlah Panjang Jalan Yang dibangun/dipelihara</a:t>
              </a:r>
              <a:endParaRPr lang="id-ID" sz="800" b="1" i="1" dirty="0" smtClean="0"/>
            </a:p>
          </p:txBody>
        </p:sp>
      </p:grpSp>
      <p:sp>
        <p:nvSpPr>
          <p:cNvPr id="83" name="Rectangle 82"/>
          <p:cNvSpPr/>
          <p:nvPr/>
        </p:nvSpPr>
        <p:spPr>
          <a:xfrm>
            <a:off x="3880614" y="3901923"/>
            <a:ext cx="1877201" cy="8722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85" name="Group 84"/>
          <p:cNvGrpSpPr/>
          <p:nvPr/>
        </p:nvGrpSpPr>
        <p:grpSpPr>
          <a:xfrm>
            <a:off x="8147567" y="3007341"/>
            <a:ext cx="1237156" cy="1201914"/>
            <a:chOff x="8103075" y="1481002"/>
            <a:chExt cx="888989" cy="863665"/>
          </a:xfrm>
        </p:grpSpPr>
        <p:sp>
          <p:nvSpPr>
            <p:cNvPr id="86" name="Oval 85"/>
            <p:cNvSpPr/>
            <p:nvPr/>
          </p:nvSpPr>
          <p:spPr>
            <a:xfrm>
              <a:off x="8103075" y="1481002"/>
              <a:ext cx="888989" cy="863665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7" name="Oval 86"/>
            <p:cNvSpPr/>
            <p:nvPr/>
          </p:nvSpPr>
          <p:spPr>
            <a:xfrm>
              <a:off x="8144185" y="1526179"/>
              <a:ext cx="806837" cy="77783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8153572" y="1611796"/>
              <a:ext cx="770887" cy="603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900" b="1" dirty="0">
                  <a:solidFill>
                    <a:sysClr val="windowText" lastClr="000000"/>
                  </a:solidFill>
                </a:rPr>
                <a:t>Melaksanakan Penetapan Rencana Induk dan DLKR/DLKP Ungtuk Pelabuhan Sungau </a:t>
              </a:r>
              <a:endParaRPr lang="en-US" sz="900" b="1" dirty="0">
                <a:solidFill>
                  <a:sysClr val="windowText" lastClr="000000"/>
                </a:solidFill>
                <a:latin typeface="Arial Narrow" panose="020B0606020202030204" pitchFamily="34" charset="0"/>
              </a:endParaRPr>
            </a:p>
          </p:txBody>
        </p:sp>
      </p:grpSp>
      <p:cxnSp>
        <p:nvCxnSpPr>
          <p:cNvPr id="94" name="Straight Connector 93"/>
          <p:cNvCxnSpPr/>
          <p:nvPr/>
        </p:nvCxnSpPr>
        <p:spPr>
          <a:xfrm>
            <a:off x="7493471" y="4285867"/>
            <a:ext cx="364429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Arc 94"/>
          <p:cNvSpPr/>
          <p:nvPr/>
        </p:nvSpPr>
        <p:spPr>
          <a:xfrm rot="19044314" flipH="1">
            <a:off x="7866448" y="3351708"/>
            <a:ext cx="1856247" cy="1906918"/>
          </a:xfrm>
          <a:prstGeom prst="arc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4" name="Straight Arrow Connector 13"/>
          <p:cNvCxnSpPr>
            <a:endCxn id="7" idx="1"/>
          </p:cNvCxnSpPr>
          <p:nvPr/>
        </p:nvCxnSpPr>
        <p:spPr>
          <a:xfrm flipV="1">
            <a:off x="3499184" y="1806821"/>
            <a:ext cx="368551" cy="1190975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84" idx="1"/>
          </p:cNvCxnSpPr>
          <p:nvPr/>
        </p:nvCxnSpPr>
        <p:spPr>
          <a:xfrm>
            <a:off x="3499184" y="3007340"/>
            <a:ext cx="385755" cy="1340151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5984074" y="3928213"/>
            <a:ext cx="1727925" cy="75251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1050" i="1" dirty="0" smtClean="0">
                <a:solidFill>
                  <a:schemeClr val="bg1"/>
                </a:solidFill>
              </a:rPr>
              <a:t>Indikator Kinerja Taktikal :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1200" b="1" dirty="0">
                <a:solidFill>
                  <a:schemeClr val="bg1"/>
                </a:solidFill>
              </a:rPr>
              <a:t>Jumlah Halte Sungai Yang DIbangun dan Dipelihara 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884939" y="3888134"/>
            <a:ext cx="1889121" cy="91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050" i="1" dirty="0" smtClean="0">
                <a:solidFill>
                  <a:schemeClr val="bg1"/>
                </a:solidFill>
              </a:rPr>
              <a:t>Sasaran Kinerja Taktikal :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1200" b="1" dirty="0">
                <a:solidFill>
                  <a:schemeClr val="bg1"/>
                </a:solidFill>
              </a:rPr>
              <a:t>Meningkatnya Pengelolaan Pelabuhan Penyeberangan, Sungai dan Dermaga/Halte Sungai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8117980" y="4376141"/>
            <a:ext cx="1237156" cy="1201914"/>
            <a:chOff x="8103075" y="1481002"/>
            <a:chExt cx="888989" cy="863665"/>
          </a:xfrm>
        </p:grpSpPr>
        <p:sp>
          <p:nvSpPr>
            <p:cNvPr id="98" name="Oval 97"/>
            <p:cNvSpPr/>
            <p:nvPr/>
          </p:nvSpPr>
          <p:spPr>
            <a:xfrm>
              <a:off x="8103075" y="1481002"/>
              <a:ext cx="888989" cy="863665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99" name="Oval 98"/>
            <p:cNvSpPr/>
            <p:nvPr/>
          </p:nvSpPr>
          <p:spPr>
            <a:xfrm>
              <a:off x="8144185" y="1526179"/>
              <a:ext cx="806837" cy="77783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8144185" y="1766306"/>
              <a:ext cx="770887" cy="3350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900" b="1" dirty="0">
                  <a:solidFill>
                    <a:sysClr val="windowText" lastClr="000000"/>
                  </a:solidFill>
                </a:rPr>
                <a:t>Jumlah Halte Sungai Yang Dibangun</a:t>
              </a:r>
              <a:endParaRPr lang="en-US" sz="900" b="1" dirty="0">
                <a:solidFill>
                  <a:sysClr val="windowText" lastClr="0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9568284" y="4533259"/>
            <a:ext cx="2683995" cy="954288"/>
            <a:chOff x="9198019" y="1291184"/>
            <a:chExt cx="2809954" cy="954288"/>
          </a:xfrm>
        </p:grpSpPr>
        <p:sp>
          <p:nvSpPr>
            <p:cNvPr id="102" name="Rounded Rectangle 101"/>
            <p:cNvSpPr/>
            <p:nvPr/>
          </p:nvSpPr>
          <p:spPr>
            <a:xfrm>
              <a:off x="9198019" y="1305613"/>
              <a:ext cx="2771751" cy="939859"/>
            </a:xfrm>
            <a:prstGeom prst="roundRect">
              <a:avLst/>
            </a:prstGeom>
            <a:solidFill>
              <a:srgbClr val="00B0F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9224572" y="1291184"/>
              <a:ext cx="278340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id-ID" sz="800" i="1" dirty="0" smtClean="0"/>
                <a:t>Terdapat Hubungan </a:t>
              </a:r>
              <a:r>
                <a:rPr lang="id-ID" sz="800" b="1" i="1" dirty="0" smtClean="0"/>
                <a:t>Crosscutting</a:t>
              </a:r>
              <a:r>
                <a:rPr lang="id-ID" sz="800" i="1" dirty="0" smtClean="0"/>
                <a:t> </a:t>
              </a:r>
              <a:r>
                <a:rPr lang="id-ID" sz="800" i="1" dirty="0" smtClean="0"/>
                <a:t>Antara</a:t>
              </a:r>
              <a:endParaRPr lang="id-ID" sz="800" i="1" dirty="0" smtClean="0"/>
            </a:p>
            <a:p>
              <a:pPr algn="just"/>
              <a:r>
                <a:rPr lang="id-ID" sz="800" i="1" dirty="0" smtClean="0"/>
                <a:t>Dinas Perhubungan &amp; </a:t>
              </a:r>
              <a:r>
                <a:rPr lang="id-ID" sz="800" i="1" dirty="0" smtClean="0"/>
                <a:t>KEMENHUB RI </a:t>
              </a:r>
              <a:r>
                <a:rPr lang="id-ID" sz="800" i="1" dirty="0" smtClean="0"/>
                <a:t>Yang Merupakan Upaya Unit kerja </a:t>
              </a:r>
              <a:r>
                <a:rPr lang="id-ID" sz="800" b="1" dirty="0" smtClean="0"/>
                <a:t>BEKERJA </a:t>
              </a:r>
              <a:r>
                <a:rPr lang="id-ID" sz="800" dirty="0" smtClean="0"/>
                <a:t>Secara Padu dan Sinergi Dalam</a:t>
              </a:r>
              <a:r>
                <a:rPr lang="id-ID" sz="800" i="1" dirty="0"/>
                <a:t> </a:t>
              </a:r>
              <a:r>
                <a:rPr lang="id-ID" sz="800" i="1" dirty="0" smtClean="0"/>
                <a:t>Pemenuhan/Pencapaian Target Sasaran Dan Indikator Taktikal Dinas Perhubungan Yaitu </a:t>
              </a:r>
              <a:r>
                <a:rPr lang="id-ID" sz="800" b="1" dirty="0"/>
                <a:t>Meningkatnya Pengelolaan Pelabuhan Penyeberangan, Sungai dan Dermaga/Halte </a:t>
              </a:r>
              <a:r>
                <a:rPr lang="id-ID" sz="800" b="1" dirty="0" smtClean="0"/>
                <a:t>Sungai</a:t>
              </a:r>
              <a:r>
                <a:rPr lang="id-ID" sz="800" b="1" i="1" dirty="0" smtClean="0"/>
                <a:t>”.</a:t>
              </a:r>
              <a:endParaRPr lang="id-ID" sz="400" b="1" i="1" dirty="0" smtClean="0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9612601" y="4285867"/>
            <a:ext cx="19777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i="1" dirty="0" smtClean="0"/>
              <a:t>CROSCUTTING</a:t>
            </a:r>
            <a:endParaRPr lang="id-ID" sz="1200" b="1" i="1" dirty="0"/>
          </a:p>
        </p:txBody>
      </p:sp>
      <p:sp>
        <p:nvSpPr>
          <p:cNvPr id="105" name="Right Arrow 104"/>
          <p:cNvSpPr/>
          <p:nvPr/>
        </p:nvSpPr>
        <p:spPr>
          <a:xfrm>
            <a:off x="9395968" y="4890499"/>
            <a:ext cx="162042" cy="1746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6318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9109" y="-23356"/>
            <a:ext cx="12408629" cy="6979854"/>
          </a:xfrm>
          <a:prstGeom prst="rect">
            <a:avLst/>
          </a:prstGeom>
        </p:spPr>
      </p:pic>
      <p:cxnSp>
        <p:nvCxnSpPr>
          <p:cNvPr id="96" name="Straight Connector 95"/>
          <p:cNvCxnSpPr/>
          <p:nvPr/>
        </p:nvCxnSpPr>
        <p:spPr>
          <a:xfrm>
            <a:off x="5686720" y="4696420"/>
            <a:ext cx="364429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7601901" y="2094302"/>
            <a:ext cx="364429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671615" y="2042551"/>
            <a:ext cx="364429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ular Callout 55"/>
          <p:cNvSpPr/>
          <p:nvPr/>
        </p:nvSpPr>
        <p:spPr>
          <a:xfrm>
            <a:off x="12969794" y="2608510"/>
            <a:ext cx="2273474" cy="884172"/>
          </a:xfrm>
          <a:prstGeom prst="wedgeRoundRectCallout">
            <a:avLst>
              <a:gd name="adj1" fmla="val -52629"/>
              <a:gd name="adj2" fmla="val 90834"/>
              <a:gd name="adj3" fmla="val 16667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4" name="Group 3"/>
          <p:cNvGrpSpPr/>
          <p:nvPr/>
        </p:nvGrpSpPr>
        <p:grpSpPr>
          <a:xfrm>
            <a:off x="8258955" y="926202"/>
            <a:ext cx="1148030" cy="1137379"/>
            <a:chOff x="8076545" y="986071"/>
            <a:chExt cx="888989" cy="863665"/>
          </a:xfrm>
        </p:grpSpPr>
        <p:sp>
          <p:nvSpPr>
            <p:cNvPr id="29" name="Oval 28"/>
            <p:cNvSpPr/>
            <p:nvPr/>
          </p:nvSpPr>
          <p:spPr>
            <a:xfrm>
              <a:off x="8076545" y="986071"/>
              <a:ext cx="888989" cy="863665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1" name="Oval 30"/>
            <p:cNvSpPr/>
            <p:nvPr/>
          </p:nvSpPr>
          <p:spPr>
            <a:xfrm>
              <a:off x="8124088" y="1032008"/>
              <a:ext cx="806837" cy="77783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95320" y="1102502"/>
              <a:ext cx="851435" cy="543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900" b="1" dirty="0">
                  <a:solidFill>
                    <a:sysClr val="windowText" lastClr="000000"/>
                  </a:solidFill>
                </a:rPr>
                <a:t>Jumlah Perlengkapan Jalan di Jalan Kabupaten/Kota Yang Tersedia </a:t>
              </a:r>
              <a:endParaRPr lang="en-US" sz="900" b="1" dirty="0">
                <a:solidFill>
                  <a:sysClr val="windowText" lastClr="0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-746283" y="5139215"/>
            <a:ext cx="3763468" cy="2416201"/>
            <a:chOff x="8123636" y="3428337"/>
            <a:chExt cx="3763468" cy="2416201"/>
          </a:xfrm>
        </p:grpSpPr>
        <p:sp>
          <p:nvSpPr>
            <p:cNvPr id="5" name="Oval 4"/>
            <p:cNvSpPr/>
            <p:nvPr/>
          </p:nvSpPr>
          <p:spPr>
            <a:xfrm>
              <a:off x="8607401" y="3896089"/>
              <a:ext cx="1519736" cy="146673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" name="Oval 5"/>
            <p:cNvSpPr/>
            <p:nvPr/>
          </p:nvSpPr>
          <p:spPr>
            <a:xfrm>
              <a:off x="8502405" y="3789220"/>
              <a:ext cx="1738309" cy="1680117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11" name="Straight Connector 10"/>
            <p:cNvCxnSpPr>
              <a:stCxn id="6" idx="6"/>
            </p:cNvCxnSpPr>
            <p:nvPr/>
          </p:nvCxnSpPr>
          <p:spPr>
            <a:xfrm flipV="1">
              <a:off x="10240714" y="4629278"/>
              <a:ext cx="158495" cy="1"/>
            </a:xfrm>
            <a:prstGeom prst="line">
              <a:avLst/>
            </a:prstGeom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10486754" y="4095775"/>
              <a:ext cx="1087054" cy="109100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6" name="Oval 15"/>
            <p:cNvSpPr/>
            <p:nvPr/>
          </p:nvSpPr>
          <p:spPr>
            <a:xfrm>
              <a:off x="10408583" y="4016413"/>
              <a:ext cx="1243397" cy="1249734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476842" y="4385286"/>
              <a:ext cx="1410262" cy="511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800" i="1" dirty="0" smtClean="0"/>
                <a:t>Indikator Kinerja Taktikal </a:t>
              </a:r>
              <a:r>
                <a:rPr lang="id-ID" sz="900" i="1" dirty="0" smtClean="0"/>
                <a:t>:</a:t>
              </a:r>
            </a:p>
            <a:p>
              <a:r>
                <a:rPr lang="id-ID" sz="1200" b="1" i="1" dirty="0" smtClean="0"/>
                <a:t>Persentase Jalan</a:t>
              </a:r>
            </a:p>
            <a:p>
              <a:r>
                <a:rPr lang="id-ID" sz="1200" b="1" i="1" dirty="0" smtClean="0"/>
                <a:t>Kondisi Baik </a:t>
              </a:r>
              <a:endParaRPr lang="id-ID" sz="1200" b="1" i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010430" y="4540027"/>
              <a:ext cx="1021731" cy="4988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800" b="1" i="1" dirty="0" smtClean="0"/>
                <a:t>Pembangunan </a:t>
              </a:r>
            </a:p>
            <a:p>
              <a:r>
                <a:rPr lang="id-ID" sz="800" b="1" i="1" dirty="0" smtClean="0"/>
                <a:t>Dan Pemeliharaan</a:t>
              </a:r>
            </a:p>
            <a:p>
              <a:r>
                <a:rPr lang="id-ID" sz="800" b="1" i="1" dirty="0" smtClean="0"/>
                <a:t>Jalan</a:t>
              </a:r>
            </a:p>
            <a:p>
              <a:endParaRPr lang="id-ID" sz="800" b="1" i="1" dirty="0"/>
            </a:p>
          </p:txBody>
        </p:sp>
        <p:sp>
          <p:nvSpPr>
            <p:cNvPr id="37" name="Right Arrow 36"/>
            <p:cNvSpPr/>
            <p:nvPr/>
          </p:nvSpPr>
          <p:spPr>
            <a:xfrm>
              <a:off x="8123636" y="4513162"/>
              <a:ext cx="275873" cy="25599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8" name="Right Arrow 37"/>
            <p:cNvSpPr/>
            <p:nvPr/>
          </p:nvSpPr>
          <p:spPr>
            <a:xfrm rot="16200000">
              <a:off x="9208637" y="5578776"/>
              <a:ext cx="268543" cy="26298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9" name="Right Arrow 38"/>
            <p:cNvSpPr/>
            <p:nvPr/>
          </p:nvSpPr>
          <p:spPr>
            <a:xfrm rot="5400000" flipV="1">
              <a:off x="9235879" y="3431118"/>
              <a:ext cx="268543" cy="26298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2" name="Right Arrow 41"/>
            <p:cNvSpPr/>
            <p:nvPr/>
          </p:nvSpPr>
          <p:spPr>
            <a:xfrm rot="3360000" flipV="1">
              <a:off x="8722838" y="3546296"/>
              <a:ext cx="268543" cy="26035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3" name="Right Arrow 42"/>
            <p:cNvSpPr/>
            <p:nvPr/>
          </p:nvSpPr>
          <p:spPr>
            <a:xfrm rot="1320000" flipV="1">
              <a:off x="8267454" y="3953915"/>
              <a:ext cx="275873" cy="25343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4" name="Right Arrow 43"/>
            <p:cNvSpPr/>
            <p:nvPr/>
          </p:nvSpPr>
          <p:spPr>
            <a:xfrm rot="19560000" flipV="1">
              <a:off x="8265418" y="5034751"/>
              <a:ext cx="275873" cy="25343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5" name="Right Arrow 44"/>
            <p:cNvSpPr/>
            <p:nvPr/>
          </p:nvSpPr>
          <p:spPr>
            <a:xfrm rot="17520000" flipV="1">
              <a:off x="8615463" y="5388337"/>
              <a:ext cx="268543" cy="26035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6" name="Right Arrow 45"/>
            <p:cNvSpPr/>
            <p:nvPr/>
          </p:nvSpPr>
          <p:spPr>
            <a:xfrm rot="18240000" flipH="1" flipV="1">
              <a:off x="9737309" y="3510217"/>
              <a:ext cx="268543" cy="26035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7" name="Right Arrow 46"/>
            <p:cNvSpPr/>
            <p:nvPr/>
          </p:nvSpPr>
          <p:spPr>
            <a:xfrm rot="20280000" flipH="1" flipV="1">
              <a:off x="10094966" y="3829036"/>
              <a:ext cx="275873" cy="25343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8" name="Right Arrow 47"/>
            <p:cNvSpPr/>
            <p:nvPr/>
          </p:nvSpPr>
          <p:spPr>
            <a:xfrm rot="2040000" flipH="1" flipV="1">
              <a:off x="10131942" y="5166571"/>
              <a:ext cx="275873" cy="25343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9" name="Right Arrow 48"/>
            <p:cNvSpPr/>
            <p:nvPr/>
          </p:nvSpPr>
          <p:spPr>
            <a:xfrm rot="4080000" flipH="1" flipV="1">
              <a:off x="9759657" y="5467225"/>
              <a:ext cx="268543" cy="26035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50" name="Arc 49"/>
          <p:cNvSpPr/>
          <p:nvPr/>
        </p:nvSpPr>
        <p:spPr>
          <a:xfrm rot="19044314" flipH="1">
            <a:off x="7974878" y="1160143"/>
            <a:ext cx="1856247" cy="1906918"/>
          </a:xfrm>
          <a:prstGeom prst="arc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8" name="TextBox 57"/>
          <p:cNvSpPr txBox="1"/>
          <p:nvPr/>
        </p:nvSpPr>
        <p:spPr>
          <a:xfrm>
            <a:off x="13003101" y="2754343"/>
            <a:ext cx="2375853" cy="748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i="1" dirty="0" smtClean="0"/>
              <a:t>DINAS PEKERJAAN UMUM DAN TATA RUANG</a:t>
            </a:r>
          </a:p>
          <a:p>
            <a:r>
              <a:rPr lang="id-ID" sz="900" b="1" i="1" dirty="0" smtClean="0"/>
              <a:t>Persentase Kondisi Jalan Dalam Keadaan Mantap</a:t>
            </a:r>
          </a:p>
          <a:p>
            <a:r>
              <a:rPr lang="id-ID" sz="900" b="1" i="1" dirty="0" smtClean="0"/>
              <a:t>Indikator : </a:t>
            </a:r>
          </a:p>
          <a:p>
            <a:r>
              <a:rPr lang="id-ID" sz="900" b="1" i="1" dirty="0" smtClean="0"/>
              <a:t>Panjang Jalan Yang Di Tingkatkan dan Dipelihara</a:t>
            </a:r>
            <a:endParaRPr lang="id-ID" sz="900" b="1" i="1" dirty="0"/>
          </a:p>
        </p:txBody>
      </p:sp>
      <p:grpSp>
        <p:nvGrpSpPr>
          <p:cNvPr id="8" name="Group 7"/>
          <p:cNvGrpSpPr/>
          <p:nvPr/>
        </p:nvGrpSpPr>
        <p:grpSpPr>
          <a:xfrm>
            <a:off x="9798676" y="1331051"/>
            <a:ext cx="2239772" cy="1108920"/>
            <a:chOff x="9198019" y="1305613"/>
            <a:chExt cx="2809954" cy="939859"/>
          </a:xfrm>
        </p:grpSpPr>
        <p:sp>
          <p:nvSpPr>
            <p:cNvPr id="59" name="Rounded Rectangle 58"/>
            <p:cNvSpPr/>
            <p:nvPr/>
          </p:nvSpPr>
          <p:spPr>
            <a:xfrm>
              <a:off x="9198019" y="1305613"/>
              <a:ext cx="2771751" cy="939859"/>
            </a:xfrm>
            <a:prstGeom prst="roundRect">
              <a:avLst/>
            </a:prstGeom>
            <a:solidFill>
              <a:srgbClr val="00B0F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9224572" y="1352828"/>
              <a:ext cx="2783401" cy="808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id-ID" sz="800" i="1" dirty="0" smtClean="0"/>
                <a:t>Terdapat Hubungan </a:t>
              </a:r>
              <a:r>
                <a:rPr lang="id-ID" sz="800" b="1" i="1" dirty="0" smtClean="0"/>
                <a:t>Crosscutting</a:t>
              </a:r>
              <a:r>
                <a:rPr lang="id-ID" sz="800" i="1" dirty="0" smtClean="0"/>
                <a:t> </a:t>
              </a:r>
              <a:r>
                <a:rPr lang="id-ID" sz="800" i="1" dirty="0" smtClean="0"/>
                <a:t>Antara</a:t>
              </a:r>
              <a:endParaRPr lang="id-ID" sz="800" i="1" dirty="0" smtClean="0"/>
            </a:p>
            <a:p>
              <a:pPr algn="just"/>
              <a:r>
                <a:rPr lang="id-ID" sz="800" i="1" dirty="0" smtClean="0"/>
                <a:t>Dinas Perhubungan &amp; </a:t>
              </a:r>
              <a:r>
                <a:rPr lang="id-ID" sz="800" i="1" dirty="0" smtClean="0"/>
                <a:t>BPTD KELAS II JAMBI Yang </a:t>
              </a:r>
              <a:r>
                <a:rPr lang="id-ID" sz="800" i="1" dirty="0" smtClean="0"/>
                <a:t>Merupakan Upaya Unit kerja </a:t>
              </a:r>
              <a:r>
                <a:rPr lang="id-ID" sz="800" b="1" dirty="0" smtClean="0"/>
                <a:t>BEKERJA </a:t>
              </a:r>
              <a:r>
                <a:rPr lang="id-ID" sz="800" dirty="0" smtClean="0"/>
                <a:t>Secara Padu dan Sinergi Dalam</a:t>
              </a:r>
              <a:r>
                <a:rPr lang="id-ID" sz="800" i="1" dirty="0"/>
                <a:t> </a:t>
              </a:r>
              <a:r>
                <a:rPr lang="id-ID" sz="800" i="1" dirty="0" smtClean="0"/>
                <a:t>Pemenuhan/Pencapaian Target Sasaran Dan Indikator Taktikal Dinas Perhubungan Yaitu </a:t>
              </a:r>
              <a:r>
                <a:rPr lang="id-ID" sz="800" b="1" i="1" dirty="0" smtClean="0"/>
                <a:t>“</a:t>
              </a:r>
              <a:r>
                <a:rPr lang="id-ID" sz="800" b="1" dirty="0"/>
                <a:t>Meningkatnya Tertib Lalu </a:t>
              </a:r>
              <a:r>
                <a:rPr lang="id-ID" sz="800" b="1" dirty="0" smtClean="0"/>
                <a:t>Lintas</a:t>
              </a:r>
              <a:r>
                <a:rPr lang="id-ID" sz="800" b="1" i="1" dirty="0" smtClean="0"/>
                <a:t>”.</a:t>
              </a:r>
              <a:endParaRPr lang="id-ID" sz="400" b="1" i="1" dirty="0" smtClean="0"/>
            </a:p>
          </p:txBody>
        </p:sp>
      </p:grp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089215"/>
              </p:ext>
            </p:extLst>
          </p:nvPr>
        </p:nvGraphicFramePr>
        <p:xfrm>
          <a:off x="12776" y="3050540"/>
          <a:ext cx="2644083" cy="2267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4083"/>
              </a:tblGrid>
              <a:tr h="4633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3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0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Sasaran 2 :</a:t>
                      </a:r>
                    </a:p>
                    <a:p>
                      <a:pPr lvl="0" algn="ctr" defTabSz="5334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id-ID" sz="1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Meningkatnya Penyelenggaraan Lalu Lintas Angkutan Darat dan Laut</a:t>
                      </a:r>
                      <a:endParaRPr lang="en-US" sz="105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9954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d-ID" sz="1000" b="1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10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Indikator</a:t>
                      </a:r>
                      <a:r>
                        <a:rPr lang="id-ID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Kinerja : </a:t>
                      </a:r>
                    </a:p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Jumlah Sarana dan Prasarna Angkutan Darat dan Laut Yang Tersedia </a:t>
                      </a:r>
                    </a:p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Angka Lalu Lintas Harian Rata-Rata Tahunan (LHRT) Ruas Jalan </a:t>
                      </a:r>
                    </a:p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Jumlah Kendaraan Yang Memenuhi Laik Angkutan Jalan </a:t>
                      </a:r>
                    </a:p>
                    <a:p>
                      <a:pPr marL="2286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Prediksi Menurunnya Jumlah Angka Kecelakaan Darat dan Laut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2" name="Group 61"/>
          <p:cNvGrpSpPr/>
          <p:nvPr/>
        </p:nvGrpSpPr>
        <p:grpSpPr>
          <a:xfrm>
            <a:off x="31221" y="1329236"/>
            <a:ext cx="2608103" cy="562624"/>
            <a:chOff x="0" y="0"/>
            <a:chExt cx="6727825" cy="562624"/>
          </a:xfrm>
          <a:solidFill>
            <a:srgbClr val="FFC00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3" name="Rectangle 62"/>
            <p:cNvSpPr/>
            <p:nvPr/>
          </p:nvSpPr>
          <p:spPr>
            <a:xfrm>
              <a:off x="0" y="19050"/>
              <a:ext cx="6727825" cy="543574"/>
            </a:xfrm>
            <a:prstGeom prst="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0" y="0"/>
              <a:ext cx="6727825" cy="56262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1200" b="1" kern="1200" dirty="0">
                  <a:solidFill>
                    <a:schemeClr val="tx1"/>
                  </a:solidFill>
                </a:rPr>
                <a:t>ISU STRATEGIS : 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1200" b="1" kern="120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Belum</a:t>
              </a:r>
              <a:r>
                <a:rPr lang="id-ID" sz="1200" b="1" kern="1200" baseline="0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 Optimalnya Penyelenggaraan Lalu Lintas Darat dan Laut</a:t>
              </a:r>
              <a:endParaRPr lang="en-US" sz="1200" b="1" kern="12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3721" y="2098323"/>
            <a:ext cx="2625604" cy="699750"/>
            <a:chOff x="0" y="0"/>
            <a:chExt cx="6727825" cy="295924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6" name="Rectangle 65"/>
            <p:cNvSpPr/>
            <p:nvPr/>
          </p:nvSpPr>
          <p:spPr>
            <a:xfrm>
              <a:off x="0" y="0"/>
              <a:ext cx="6727825" cy="295924"/>
            </a:xfrm>
            <a:prstGeom prst="rect">
              <a:avLst/>
            </a:prstGeom>
            <a:solidFill>
              <a:srgbClr val="00B0F0">
                <a:alpha val="90000"/>
              </a:srgbClr>
            </a:solidFill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d-ID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0" y="0"/>
              <a:ext cx="6727825" cy="29592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/>
              <a:r>
                <a:rPr lang="id-ID" b="1" kern="1200" dirty="0">
                  <a:solidFill>
                    <a:schemeClr val="tx1"/>
                  </a:solidFill>
                </a:rPr>
                <a:t>TUJUAN</a:t>
              </a:r>
              <a:r>
                <a:rPr lang="id-ID" b="1" kern="1200" baseline="0" dirty="0">
                  <a:solidFill>
                    <a:schemeClr val="tx1"/>
                  </a:solidFill>
                </a:rPr>
                <a:t> : </a:t>
              </a:r>
              <a:r>
                <a:rPr lang="id-ID" b="1" dirty="0">
                  <a:solidFill>
                    <a:schemeClr val="tx1"/>
                  </a:solidFill>
                </a:rPr>
                <a:t>Terwujudnya Kualitas Pelayanan Dan Konektivitas Transportasi Dari Desa ke Kota Untuk Mendukung Pertumbuhan Ekonomi. </a:t>
              </a:r>
              <a:endParaRPr lang="id-ID" sz="105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1" name="Rounded Rectangle 50"/>
          <p:cNvSpPr/>
          <p:nvPr/>
        </p:nvSpPr>
        <p:spPr>
          <a:xfrm>
            <a:off x="413256" y="169078"/>
            <a:ext cx="6192688" cy="757002"/>
          </a:xfrm>
          <a:prstGeom prst="roundRect">
            <a:avLst>
              <a:gd name="adj" fmla="val 50000"/>
            </a:avLst>
          </a:prstGeom>
          <a:solidFill>
            <a:srgbClr val="1C47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131882" y="139115"/>
            <a:ext cx="717785" cy="717785"/>
          </a:xfrm>
          <a:prstGeom prst="ellipse">
            <a:avLst/>
          </a:prstGeom>
          <a:solidFill>
            <a:schemeClr val="bg1"/>
          </a:solidFill>
          <a:ln w="57150">
            <a:solidFill>
              <a:srgbClr val="1C47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981173" y="226248"/>
            <a:ext cx="55403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50" b="1" dirty="0" smtClean="0">
                <a:solidFill>
                  <a:prstClr val="white"/>
                </a:solidFill>
                <a:latin typeface="Tw Cen MT" panose="020B0602020104020603" pitchFamily="34" charset="0"/>
              </a:rPr>
              <a:t>D</a:t>
            </a:r>
            <a:r>
              <a:rPr lang="id-ID" sz="1950" b="1" dirty="0" smtClean="0">
                <a:solidFill>
                  <a:prstClr val="white"/>
                </a:solidFill>
                <a:latin typeface="Tw Cen MT" panose="020B0602020104020603" pitchFamily="34" charset="0"/>
              </a:rPr>
              <a:t>IAGRAM CROSSCUTTING DINAS </a:t>
            </a:r>
            <a:r>
              <a:rPr lang="id-ID" sz="1950" b="1" dirty="0" smtClean="0">
                <a:solidFill>
                  <a:prstClr val="white"/>
                </a:solidFill>
                <a:latin typeface="Tw Cen MT" panose="020B0602020104020603" pitchFamily="34" charset="0"/>
              </a:rPr>
              <a:t>PERHUBUNGAN</a:t>
            </a:r>
          </a:p>
          <a:p>
            <a:r>
              <a:rPr lang="id-ID" sz="1950" b="1" dirty="0" smtClean="0">
                <a:solidFill>
                  <a:prstClr val="white"/>
                </a:solidFill>
                <a:latin typeface="Tw Cen MT" panose="020B0602020104020603" pitchFamily="34" charset="0"/>
              </a:rPr>
              <a:t>SASARAN 2</a:t>
            </a:r>
            <a:endParaRPr lang="en-US" sz="1950" b="1" dirty="0">
              <a:solidFill>
                <a:prstClr val="white"/>
              </a:solidFill>
              <a:latin typeface="Tw Cen MT" panose="020B0602020104020603" pitchFamily="34" charset="0"/>
            </a:endParaRPr>
          </a:p>
        </p:txBody>
      </p:sp>
      <p:sp>
        <p:nvSpPr>
          <p:cNvPr id="55" name="Right Brace 54">
            <a:extLst>
              <a:ext uri="{FF2B5EF4-FFF2-40B4-BE49-F238E27FC236}">
                <a16:creationId xmlns:a16="http://schemas.microsoft.com/office/drawing/2014/main" xmlns="" id="{1FFA0A2E-5BAF-4765-A589-1DC46566CC6D}"/>
              </a:ext>
            </a:extLst>
          </p:cNvPr>
          <p:cNvSpPr/>
          <p:nvPr/>
        </p:nvSpPr>
        <p:spPr>
          <a:xfrm>
            <a:off x="2727960" y="1709725"/>
            <a:ext cx="682589" cy="2576142"/>
          </a:xfrm>
          <a:prstGeom prst="rightBrac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12" name="Straight Connector 11"/>
          <p:cNvCxnSpPr>
            <a:endCxn id="64" idx="2"/>
          </p:cNvCxnSpPr>
          <p:nvPr/>
        </p:nvCxnSpPr>
        <p:spPr>
          <a:xfrm flipH="1" flipV="1">
            <a:off x="1335273" y="1891860"/>
            <a:ext cx="58292" cy="188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378778" y="2797876"/>
            <a:ext cx="0" cy="238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Picture 2" descr="C:\Users\abuabuciklat\Documents\logo dinas perhubunga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9334" y="121620"/>
            <a:ext cx="1232106" cy="648072"/>
          </a:xfrm>
          <a:prstGeom prst="rect">
            <a:avLst/>
          </a:prstGeom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3" descr="F:\spanduk posko all cetak 2018\LOGO TANJAB BARA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81" y="175160"/>
            <a:ext cx="648072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TextBox 3">
            <a:extLst>
              <a:ext uri="{FF2B5EF4-FFF2-40B4-BE49-F238E27FC236}">
                <a16:creationId xmlns:a16="http://schemas.microsoft.com/office/drawing/2014/main" xmlns="" id="{ACCC9F29-59F7-4C5C-8243-FAA2A96A1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1271" y="803722"/>
            <a:ext cx="2088232" cy="20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172" tIns="34101" rIns="68172" bIns="34101">
            <a:spAutoFit/>
          </a:bodyPr>
          <a:lstStyle/>
          <a:p>
            <a:pPr algn="ctr" defTabSz="683531" eaLnBrk="0" hangingPunct="0"/>
            <a:r>
              <a:rPr lang="en-US" sz="900" dirty="0" smtClean="0">
                <a:solidFill>
                  <a:prstClr val="black"/>
                </a:solidFill>
                <a:latin typeface="Bodoni Bk BT" panose="02070603070706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id-ID" sz="900" dirty="0" smtClean="0">
                <a:solidFill>
                  <a:prstClr val="black"/>
                </a:solidFill>
                <a:latin typeface="Bodoni Bk BT" panose="02070603070706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INAS PERHUBUNGAN</a:t>
            </a:r>
            <a:endParaRPr lang="id-ID" sz="900" dirty="0">
              <a:solidFill>
                <a:prstClr val="black"/>
              </a:solidFill>
              <a:latin typeface="Bodoni Bk BT" panose="02070603070706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661498" y="2672930"/>
            <a:ext cx="2504181" cy="158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Kuala </a:t>
            </a:r>
            <a:r>
              <a:rPr lang="en-US" sz="1000" dirty="0" err="1" smtClean="0"/>
              <a:t>Tungkal</a:t>
            </a:r>
            <a:r>
              <a:rPr lang="en-US" sz="1000" dirty="0" smtClean="0"/>
              <a:t>,       </a:t>
            </a:r>
            <a:r>
              <a:rPr lang="id-ID" sz="1000" dirty="0" smtClean="0"/>
              <a:t>September 2025</a:t>
            </a:r>
            <a:endParaRPr lang="en-US" sz="1000" dirty="0" smtClean="0"/>
          </a:p>
          <a:p>
            <a:pPr algn="ctr"/>
            <a:endParaRPr lang="en-US" sz="500" dirty="0"/>
          </a:p>
          <a:p>
            <a:pPr algn="ctr"/>
            <a:r>
              <a:rPr lang="id-ID" sz="1000" dirty="0" smtClean="0"/>
              <a:t>KEPALA DINAS PERHUBUNGAN</a:t>
            </a:r>
            <a:endParaRPr lang="en-US" sz="1000" dirty="0" smtClean="0"/>
          </a:p>
          <a:p>
            <a:pPr algn="ctr"/>
            <a:r>
              <a:rPr lang="en-US" sz="1000" dirty="0" smtClean="0"/>
              <a:t> KABUPATEN TANJUNG JABUNG BARAT</a:t>
            </a:r>
          </a:p>
          <a:p>
            <a:pPr algn="ctr"/>
            <a:endParaRPr lang="en-US" sz="1000" dirty="0" smtClean="0"/>
          </a:p>
          <a:p>
            <a:pPr algn="ctr"/>
            <a:endParaRPr lang="en-US" sz="1000" dirty="0" smtClean="0"/>
          </a:p>
          <a:p>
            <a:pPr algn="ctr"/>
            <a:endParaRPr lang="en-US" sz="1000" dirty="0"/>
          </a:p>
          <a:p>
            <a:pPr algn="ctr"/>
            <a:r>
              <a:rPr lang="id-ID" sz="1000" b="1" u="sng" dirty="0" smtClean="0"/>
              <a:t>SYAMSUL JUHARI, S.Sos</a:t>
            </a:r>
            <a:endParaRPr lang="en-US" sz="1000" b="1" u="sng" dirty="0" smtClean="0"/>
          </a:p>
          <a:p>
            <a:pPr algn="ctr"/>
            <a:r>
              <a:rPr lang="en-US" sz="1000" b="1" dirty="0" smtClean="0"/>
              <a:t>Pembina </a:t>
            </a:r>
            <a:r>
              <a:rPr lang="en-US" sz="1000" b="1" dirty="0" err="1" smtClean="0"/>
              <a:t>Utama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Muda</a:t>
            </a:r>
            <a:endParaRPr lang="en-US" sz="1000" b="1" dirty="0" smtClean="0"/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fr-FR" sz="1000" b="1" dirty="0"/>
              <a:t>NIP. </a:t>
            </a:r>
            <a:r>
              <a:rPr lang="id-ID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19701223 199203 1 001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800705" y="1086828"/>
            <a:ext cx="19777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i="1" dirty="0" smtClean="0"/>
              <a:t>CROSCUTTING</a:t>
            </a:r>
            <a:endParaRPr lang="id-ID" sz="1200" b="1" i="1" dirty="0"/>
          </a:p>
        </p:txBody>
      </p:sp>
      <p:sp>
        <p:nvSpPr>
          <p:cNvPr id="9" name="Rectangle 8"/>
          <p:cNvSpPr/>
          <p:nvPr/>
        </p:nvSpPr>
        <p:spPr>
          <a:xfrm>
            <a:off x="3879655" y="1635437"/>
            <a:ext cx="1877201" cy="7531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TextBox 6"/>
          <p:cNvSpPr txBox="1"/>
          <p:nvPr/>
        </p:nvSpPr>
        <p:spPr>
          <a:xfrm>
            <a:off x="3867735" y="1720124"/>
            <a:ext cx="1889121" cy="586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050" i="1" dirty="0" smtClean="0">
                <a:solidFill>
                  <a:schemeClr val="bg1"/>
                </a:solidFill>
              </a:rPr>
              <a:t>Sasaran Kinerja Taktikal :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1200" b="1" dirty="0">
                <a:solidFill>
                  <a:schemeClr val="bg1"/>
                </a:solidFill>
              </a:rPr>
              <a:t>Meningkatnya Tertib Lalu Lintas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985590" y="1483589"/>
            <a:ext cx="1727925" cy="117724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1050" i="1" dirty="0" smtClean="0">
                <a:solidFill>
                  <a:schemeClr val="bg1"/>
                </a:solidFill>
              </a:rPr>
              <a:t>Indikator Kinerja Taktikal :</a:t>
            </a:r>
          </a:p>
          <a:p>
            <a:r>
              <a:rPr lang="id-ID" sz="1200" b="1" kern="0" dirty="0">
                <a:solidFill>
                  <a:schemeClr val="bg1"/>
                </a:solidFill>
              </a:rPr>
              <a:t>Jumlah fasilitas keselamatan jalan sesuai standar teknis di lokasi rawan kecelakaan dan titik strategis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71" name="Right Arrow 70"/>
          <p:cNvSpPr/>
          <p:nvPr/>
        </p:nvSpPr>
        <p:spPr>
          <a:xfrm>
            <a:off x="9506569" y="1329236"/>
            <a:ext cx="199355" cy="2121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3" name="Rectangle 82"/>
          <p:cNvSpPr/>
          <p:nvPr/>
        </p:nvSpPr>
        <p:spPr>
          <a:xfrm>
            <a:off x="3846596" y="4276486"/>
            <a:ext cx="1877201" cy="8722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85" name="Group 84"/>
          <p:cNvGrpSpPr/>
          <p:nvPr/>
        </p:nvGrpSpPr>
        <p:grpSpPr>
          <a:xfrm>
            <a:off x="8148046" y="3523154"/>
            <a:ext cx="1237156" cy="1201914"/>
            <a:chOff x="8103075" y="1481002"/>
            <a:chExt cx="888989" cy="863665"/>
          </a:xfrm>
        </p:grpSpPr>
        <p:sp>
          <p:nvSpPr>
            <p:cNvPr id="86" name="Oval 85"/>
            <p:cNvSpPr/>
            <p:nvPr/>
          </p:nvSpPr>
          <p:spPr>
            <a:xfrm>
              <a:off x="8103075" y="1481002"/>
              <a:ext cx="888989" cy="863665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7" name="Oval 86"/>
            <p:cNvSpPr/>
            <p:nvPr/>
          </p:nvSpPr>
          <p:spPr>
            <a:xfrm>
              <a:off x="8144185" y="1526179"/>
              <a:ext cx="806837" cy="77783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8153572" y="1611796"/>
              <a:ext cx="770887" cy="603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900" b="1" dirty="0">
                  <a:solidFill>
                    <a:sysClr val="windowText" lastClr="000000"/>
                  </a:solidFill>
                </a:rPr>
                <a:t>Melaksanakan Penetapan Rencana Induk dan DLKR/DLKP Ungtuk Pelabuhan Sungau </a:t>
              </a:r>
              <a:endParaRPr lang="en-US" sz="900" b="1" dirty="0">
                <a:solidFill>
                  <a:sysClr val="windowText" lastClr="000000"/>
                </a:solidFill>
                <a:latin typeface="Arial Narrow" panose="020B0606020202030204" pitchFamily="34" charset="0"/>
              </a:endParaRPr>
            </a:p>
          </p:txBody>
        </p:sp>
      </p:grpSp>
      <p:cxnSp>
        <p:nvCxnSpPr>
          <p:cNvPr id="94" name="Straight Connector 93"/>
          <p:cNvCxnSpPr/>
          <p:nvPr/>
        </p:nvCxnSpPr>
        <p:spPr>
          <a:xfrm>
            <a:off x="7483670" y="4725068"/>
            <a:ext cx="364429" cy="0"/>
          </a:xfrm>
          <a:prstGeom prst="lin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Arc 94"/>
          <p:cNvSpPr/>
          <p:nvPr/>
        </p:nvSpPr>
        <p:spPr>
          <a:xfrm rot="19044314" flipH="1">
            <a:off x="7866448" y="3778428"/>
            <a:ext cx="1856247" cy="1906918"/>
          </a:xfrm>
          <a:prstGeom prst="arc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4" name="Straight Arrow Connector 13"/>
          <p:cNvCxnSpPr>
            <a:endCxn id="7" idx="1"/>
          </p:cNvCxnSpPr>
          <p:nvPr/>
        </p:nvCxnSpPr>
        <p:spPr>
          <a:xfrm flipV="1">
            <a:off x="3581013" y="2013281"/>
            <a:ext cx="286722" cy="984515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84" idx="1"/>
          </p:cNvCxnSpPr>
          <p:nvPr/>
        </p:nvCxnSpPr>
        <p:spPr>
          <a:xfrm>
            <a:off x="3581013" y="2997796"/>
            <a:ext cx="273910" cy="1692028"/>
          </a:xfrm>
          <a:prstGeom prst="straightConnector1">
            <a:avLst/>
          </a:prstGeom>
          <a:ln w="28575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5984074" y="4268872"/>
            <a:ext cx="1727925" cy="91871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1050" i="1" dirty="0" smtClean="0">
                <a:solidFill>
                  <a:schemeClr val="bg1"/>
                </a:solidFill>
              </a:rPr>
              <a:t>Indikator Kinerja Taktikal :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1200" b="1" dirty="0">
                <a:solidFill>
                  <a:schemeClr val="bg1"/>
                </a:solidFill>
              </a:rPr>
              <a:t>Persentase Penurunan Jumlah Kasus Kecelakaan Lalu Lintas Darat dan Laut 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854923" y="4285867"/>
            <a:ext cx="1889121" cy="807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050" i="1" dirty="0" smtClean="0">
                <a:solidFill>
                  <a:schemeClr val="bg1"/>
                </a:solidFill>
              </a:rPr>
              <a:t>Sasaran Kinerja Taktikal :</a:t>
            </a:r>
          </a:p>
          <a:p>
            <a:r>
              <a:rPr lang="id-ID" sz="1200" b="1" dirty="0">
                <a:solidFill>
                  <a:schemeClr val="bg1"/>
                </a:solidFill>
              </a:rPr>
              <a:t>Meningkatnya Keselamatan Transportasi Darat dan Laut</a:t>
            </a:r>
            <a:endParaRPr lang="id-ID" sz="1400" b="1" dirty="0">
              <a:solidFill>
                <a:schemeClr val="bg1"/>
              </a:solidFill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8117980" y="4802861"/>
            <a:ext cx="1237156" cy="1201914"/>
            <a:chOff x="8103075" y="1481002"/>
            <a:chExt cx="888989" cy="863665"/>
          </a:xfrm>
        </p:grpSpPr>
        <p:sp>
          <p:nvSpPr>
            <p:cNvPr id="98" name="Oval 97"/>
            <p:cNvSpPr/>
            <p:nvPr/>
          </p:nvSpPr>
          <p:spPr>
            <a:xfrm>
              <a:off x="8103075" y="1481002"/>
              <a:ext cx="888989" cy="863665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99" name="Oval 98"/>
            <p:cNvSpPr/>
            <p:nvPr/>
          </p:nvSpPr>
          <p:spPr>
            <a:xfrm>
              <a:off x="8151915" y="1526179"/>
              <a:ext cx="806837" cy="77783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8144185" y="1766306"/>
              <a:ext cx="770887" cy="3350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900" b="1" dirty="0">
                  <a:solidFill>
                    <a:sysClr val="windowText" lastClr="000000"/>
                  </a:solidFill>
                </a:rPr>
                <a:t>Jumlah Halte Sungai Yang Dibangun</a:t>
              </a:r>
              <a:endParaRPr lang="en-US" sz="900" b="1" dirty="0">
                <a:solidFill>
                  <a:sysClr val="windowText" lastClr="000000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9632832" y="4959979"/>
            <a:ext cx="2583156" cy="1000692"/>
            <a:chOff x="9198019" y="1291184"/>
            <a:chExt cx="2809954" cy="954288"/>
          </a:xfrm>
        </p:grpSpPr>
        <p:sp>
          <p:nvSpPr>
            <p:cNvPr id="102" name="Rounded Rectangle 101"/>
            <p:cNvSpPr/>
            <p:nvPr/>
          </p:nvSpPr>
          <p:spPr>
            <a:xfrm>
              <a:off x="9198019" y="1305613"/>
              <a:ext cx="2771751" cy="939859"/>
            </a:xfrm>
            <a:prstGeom prst="roundRect">
              <a:avLst/>
            </a:prstGeom>
            <a:solidFill>
              <a:srgbClr val="00B0F0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9224572" y="1291184"/>
              <a:ext cx="27834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id-ID" sz="800" i="1" dirty="0" smtClean="0"/>
                <a:t>Terdapat Hubungan </a:t>
              </a:r>
              <a:r>
                <a:rPr lang="id-ID" sz="800" b="1" i="1" dirty="0" smtClean="0"/>
                <a:t>Crosscutting</a:t>
              </a:r>
              <a:r>
                <a:rPr lang="id-ID" sz="800" i="1" dirty="0" smtClean="0"/>
                <a:t> </a:t>
              </a:r>
              <a:r>
                <a:rPr lang="id-ID" sz="800" i="1" dirty="0" smtClean="0"/>
                <a:t>Antara</a:t>
              </a:r>
              <a:endParaRPr lang="id-ID" sz="800" i="1" dirty="0" smtClean="0"/>
            </a:p>
            <a:p>
              <a:r>
                <a:rPr lang="id-ID" sz="800" i="1" dirty="0" smtClean="0"/>
                <a:t>Dinas Perhubungan &amp; </a:t>
              </a:r>
              <a:r>
                <a:rPr lang="id-ID" sz="800" i="1" dirty="0" smtClean="0"/>
                <a:t>Satlantas Polres Tanjab Barat Yang </a:t>
              </a:r>
              <a:r>
                <a:rPr lang="id-ID" sz="800" i="1" dirty="0" smtClean="0"/>
                <a:t>Merupakan Upaya Unit kerja </a:t>
              </a:r>
              <a:r>
                <a:rPr lang="id-ID" sz="800" b="1" dirty="0" smtClean="0"/>
                <a:t>BEKERJA </a:t>
              </a:r>
              <a:r>
                <a:rPr lang="id-ID" sz="800" dirty="0" smtClean="0"/>
                <a:t>Secara Padu dan Sinergi Dalam</a:t>
              </a:r>
              <a:r>
                <a:rPr lang="id-ID" sz="800" i="1" dirty="0"/>
                <a:t> </a:t>
              </a:r>
              <a:r>
                <a:rPr lang="id-ID" sz="800" i="1" dirty="0" smtClean="0"/>
                <a:t>Pemenuhan/Pencapaian Target Sasaran Dan Indikator Taktikal Dinas Perhubungan Yaitu </a:t>
              </a:r>
              <a:r>
                <a:rPr lang="id-ID" sz="800" i="1" dirty="0" smtClean="0"/>
                <a:t>“</a:t>
              </a:r>
              <a:r>
                <a:rPr lang="id-ID" sz="800" b="1" dirty="0" smtClean="0"/>
                <a:t>Meningkatnya </a:t>
              </a:r>
              <a:r>
                <a:rPr lang="id-ID" sz="800" b="1" dirty="0"/>
                <a:t>Keselamatan Transportasi Darat dan </a:t>
              </a:r>
              <a:r>
                <a:rPr lang="id-ID" sz="800" b="1" dirty="0" smtClean="0"/>
                <a:t>Laut”.</a:t>
              </a:r>
              <a:endParaRPr lang="id-ID" sz="900" b="1" dirty="0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9612601" y="4712587"/>
            <a:ext cx="19777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i="1" dirty="0" smtClean="0"/>
              <a:t>CROSCUTTING</a:t>
            </a:r>
            <a:endParaRPr lang="id-ID" sz="1200" b="1" i="1" dirty="0"/>
          </a:p>
        </p:txBody>
      </p:sp>
      <p:sp>
        <p:nvSpPr>
          <p:cNvPr id="105" name="Right Arrow 104"/>
          <p:cNvSpPr/>
          <p:nvPr/>
        </p:nvSpPr>
        <p:spPr>
          <a:xfrm>
            <a:off x="9429500" y="5322809"/>
            <a:ext cx="162042" cy="1746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81" name="Group 80"/>
          <p:cNvGrpSpPr/>
          <p:nvPr/>
        </p:nvGrpSpPr>
        <p:grpSpPr>
          <a:xfrm>
            <a:off x="8227554" y="2235988"/>
            <a:ext cx="1148030" cy="1137379"/>
            <a:chOff x="8076545" y="986071"/>
            <a:chExt cx="888989" cy="863665"/>
          </a:xfrm>
        </p:grpSpPr>
        <p:sp>
          <p:nvSpPr>
            <p:cNvPr id="82" name="Oval 81"/>
            <p:cNvSpPr/>
            <p:nvPr/>
          </p:nvSpPr>
          <p:spPr>
            <a:xfrm>
              <a:off x="8076545" y="986071"/>
              <a:ext cx="888989" cy="863665"/>
            </a:xfrm>
            <a:prstGeom prst="ellipse">
              <a:avLst/>
            </a:prstGeom>
            <a:noFill/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9" name="Oval 88"/>
            <p:cNvSpPr/>
            <p:nvPr/>
          </p:nvSpPr>
          <p:spPr>
            <a:xfrm>
              <a:off x="8124088" y="1032008"/>
              <a:ext cx="806837" cy="77783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8107121" y="1090929"/>
              <a:ext cx="851435" cy="7326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d-ID" sz="900" b="1" dirty="0">
                  <a:solidFill>
                    <a:sysClr val="windowText" lastClr="000000"/>
                  </a:solidFill>
                </a:rPr>
                <a:t>Jumlah Jumlah Pengadaan dan </a:t>
              </a:r>
              <a:r>
                <a:rPr lang="id-ID" sz="900" b="1" dirty="0" smtClean="0">
                  <a:solidFill>
                    <a:sysClr val="windowText" lastClr="000000"/>
                  </a:solidFill>
                </a:rPr>
                <a:t>Pemasangan Sistem </a:t>
              </a:r>
              <a:r>
                <a:rPr lang="id-ID" sz="900" b="1" dirty="0">
                  <a:solidFill>
                    <a:sysClr val="windowText" lastClr="000000"/>
                  </a:solidFill>
                </a:rPr>
                <a:t>Manajemen Transportasi Cerdas</a:t>
              </a:r>
              <a:endParaRPr lang="en-US" sz="900" b="1" dirty="0">
                <a:solidFill>
                  <a:sysClr val="windowText" lastClr="000000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901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540</Words>
  <Application>Microsoft Office PowerPoint</Application>
  <PresentationFormat>Widescreen</PresentationFormat>
  <Paragraphs>91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Arial Narrow</vt:lpstr>
      <vt:lpstr>Bodoni Bk BT</vt:lpstr>
      <vt:lpstr>Calibri</vt:lpstr>
      <vt:lpstr>Calibri Light</vt:lpstr>
      <vt:lpstr>Tahoma</vt:lpstr>
      <vt:lpstr>Times New Roman</vt:lpstr>
      <vt:lpstr>Tw Cen MT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DISHUB</dc:creator>
  <cp:lastModifiedBy>Microsoft account</cp:lastModifiedBy>
  <cp:revision>59</cp:revision>
  <dcterms:created xsi:type="dcterms:W3CDTF">2024-06-04T03:17:21Z</dcterms:created>
  <dcterms:modified xsi:type="dcterms:W3CDTF">2025-10-08T03:00:54Z</dcterms:modified>
</cp:coreProperties>
</file>