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80" r:id="rId4"/>
    <p:sldId id="281" r:id="rId5"/>
    <p:sldId id="282" r:id="rId6"/>
    <p:sldId id="283" r:id="rId7"/>
    <p:sldId id="286" r:id="rId8"/>
    <p:sldId id="284" r:id="rId9"/>
    <p:sldId id="277" r:id="rId10"/>
    <p:sldId id="285" r:id="rId11"/>
    <p:sldId id="287" r:id="rId12"/>
    <p:sldId id="288" r:id="rId13"/>
    <p:sldId id="289" r:id="rId14"/>
    <p:sldId id="29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CF7820-61CF-43FD-A7E0-C2AB6539EB95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886AF29A-3E48-47EC-956F-838DBE8AE340}">
      <dgm:prSet phldrT="[Text]"/>
      <dgm:spPr/>
      <dgm:t>
        <a:bodyPr/>
        <a:lstStyle/>
        <a:p>
          <a:r>
            <a:rPr lang="en-ID" dirty="0"/>
            <a:t>VISI : </a:t>
          </a:r>
          <a:r>
            <a:rPr lang="en-ID" dirty="0" err="1"/>
            <a:t>Mewujudkan</a:t>
          </a:r>
          <a:r>
            <a:rPr lang="en-ID" dirty="0"/>
            <a:t> </a:t>
          </a:r>
          <a:r>
            <a:rPr lang="en-ID" dirty="0" err="1"/>
            <a:t>Kabupaten</a:t>
          </a:r>
          <a:r>
            <a:rPr lang="en-ID" dirty="0"/>
            <a:t> </a:t>
          </a:r>
          <a:r>
            <a:rPr lang="en-ID" dirty="0" err="1"/>
            <a:t>Tanjung</a:t>
          </a:r>
          <a:r>
            <a:rPr lang="en-ID" dirty="0"/>
            <a:t> </a:t>
          </a:r>
          <a:r>
            <a:rPr lang="en-ID" dirty="0" err="1"/>
            <a:t>Jabung</a:t>
          </a:r>
          <a:r>
            <a:rPr lang="en-ID" dirty="0"/>
            <a:t> Barat </a:t>
          </a:r>
          <a:r>
            <a:rPr lang="en-ID" dirty="0" err="1"/>
            <a:t>Berkah</a:t>
          </a:r>
          <a:endParaRPr lang="en-ID" dirty="0"/>
        </a:p>
      </dgm:t>
    </dgm:pt>
    <dgm:pt modelId="{517546E9-BCEA-40F7-A5B2-A468B4C72D7D}" type="parTrans" cxnId="{876B4ABC-196E-4BE8-BA70-1A55EB8F0E64}">
      <dgm:prSet/>
      <dgm:spPr/>
      <dgm:t>
        <a:bodyPr/>
        <a:lstStyle/>
        <a:p>
          <a:endParaRPr lang="en-ID"/>
        </a:p>
      </dgm:t>
    </dgm:pt>
    <dgm:pt modelId="{8F5F947B-9CD8-4378-BFBD-A2ACE648BD5E}" type="sibTrans" cxnId="{876B4ABC-196E-4BE8-BA70-1A55EB8F0E64}">
      <dgm:prSet/>
      <dgm:spPr/>
      <dgm:t>
        <a:bodyPr/>
        <a:lstStyle/>
        <a:p>
          <a:endParaRPr lang="en-ID"/>
        </a:p>
      </dgm:t>
    </dgm:pt>
    <dgm:pt modelId="{82633FAE-81D9-4D91-B903-E0D81C409708}">
      <dgm:prSet phldrT="[Text]"/>
      <dgm:spPr/>
      <dgm:t>
        <a:bodyPr/>
        <a:lstStyle/>
        <a:p>
          <a:r>
            <a:rPr lang="en-ID" dirty="0"/>
            <a:t>MISI III : </a:t>
          </a:r>
          <a:r>
            <a:rPr lang="en-ID" dirty="0" err="1"/>
            <a:t>Peningkatan</a:t>
          </a:r>
          <a:r>
            <a:rPr lang="en-ID" dirty="0"/>
            <a:t> tata </a:t>
          </a:r>
          <a:r>
            <a:rPr lang="en-ID" dirty="0" err="1"/>
            <a:t>kelola</a:t>
          </a:r>
          <a:r>
            <a:rPr lang="en-ID" dirty="0"/>
            <a:t> </a:t>
          </a:r>
          <a:r>
            <a:rPr lang="en-ID" dirty="0" err="1"/>
            <a:t>pemerintahan</a:t>
          </a:r>
          <a:r>
            <a:rPr lang="en-ID" dirty="0"/>
            <a:t> yang </a:t>
          </a:r>
          <a:r>
            <a:rPr lang="en-ID" dirty="0" err="1"/>
            <a:t>baik</a:t>
          </a:r>
          <a:r>
            <a:rPr lang="en-ID" dirty="0"/>
            <a:t> </a:t>
          </a:r>
          <a:r>
            <a:rPr lang="en-ID" dirty="0" err="1"/>
            <a:t>untuk</a:t>
          </a:r>
          <a:r>
            <a:rPr lang="en-ID" dirty="0"/>
            <a:t> </a:t>
          </a:r>
          <a:r>
            <a:rPr lang="en-ID" dirty="0" err="1"/>
            <a:t>pelayanan</a:t>
          </a:r>
          <a:r>
            <a:rPr lang="en-ID" dirty="0"/>
            <a:t> public</a:t>
          </a:r>
        </a:p>
      </dgm:t>
    </dgm:pt>
    <dgm:pt modelId="{79F41D97-CE4D-408E-BBCC-2DD987370844}" type="parTrans" cxnId="{FC8FC2B4-339B-42C5-B56E-B14D3CD2C014}">
      <dgm:prSet/>
      <dgm:spPr/>
      <dgm:t>
        <a:bodyPr/>
        <a:lstStyle/>
        <a:p>
          <a:endParaRPr lang="en-ID"/>
        </a:p>
      </dgm:t>
    </dgm:pt>
    <dgm:pt modelId="{EC8E6585-7369-4494-A856-5F35D019DC42}" type="sibTrans" cxnId="{FC8FC2B4-339B-42C5-B56E-B14D3CD2C014}">
      <dgm:prSet/>
      <dgm:spPr/>
      <dgm:t>
        <a:bodyPr/>
        <a:lstStyle/>
        <a:p>
          <a:endParaRPr lang="en-ID"/>
        </a:p>
      </dgm:t>
    </dgm:pt>
    <dgm:pt modelId="{2A9518B8-3A68-4859-B9A6-57F5D93E8D9A}">
      <dgm:prSet phldrT="[Text]"/>
      <dgm:spPr/>
      <dgm:t>
        <a:bodyPr/>
        <a:lstStyle/>
        <a:p>
          <a:r>
            <a:rPr lang="en-ID" dirty="0" err="1"/>
            <a:t>Tujuan</a:t>
          </a:r>
          <a:r>
            <a:rPr lang="en-ID" dirty="0"/>
            <a:t> : </a:t>
          </a:r>
          <a:r>
            <a:rPr lang="en-ID" dirty="0" err="1"/>
            <a:t>Terselenggaranya</a:t>
          </a:r>
          <a:r>
            <a:rPr lang="en-ID" dirty="0"/>
            <a:t> Tata Kelola </a:t>
          </a:r>
          <a:r>
            <a:rPr lang="en-ID" dirty="0" err="1"/>
            <a:t>Pemerintahan</a:t>
          </a:r>
          <a:r>
            <a:rPr lang="en-ID" dirty="0"/>
            <a:t> Daerah yang </a:t>
          </a:r>
          <a:r>
            <a:rPr lang="en-ID" dirty="0" err="1"/>
            <a:t>Efektif</a:t>
          </a:r>
          <a:r>
            <a:rPr lang="en-ID" dirty="0"/>
            <a:t>, </a:t>
          </a:r>
          <a:r>
            <a:rPr lang="en-ID" dirty="0" err="1"/>
            <a:t>Efisien</a:t>
          </a:r>
          <a:r>
            <a:rPr lang="en-ID" dirty="0"/>
            <a:t>, dan </a:t>
          </a:r>
          <a:r>
            <a:rPr lang="en-ID" dirty="0" err="1"/>
            <a:t>Akuntabel</a:t>
          </a:r>
          <a:endParaRPr lang="en-ID" dirty="0"/>
        </a:p>
      </dgm:t>
    </dgm:pt>
    <dgm:pt modelId="{8B766A94-FE6B-446B-8C6A-68ABAFA8636F}" type="parTrans" cxnId="{77FC0060-FD00-40A9-8D59-37500488DB79}">
      <dgm:prSet/>
      <dgm:spPr/>
      <dgm:t>
        <a:bodyPr/>
        <a:lstStyle/>
        <a:p>
          <a:endParaRPr lang="en-ID"/>
        </a:p>
      </dgm:t>
    </dgm:pt>
    <dgm:pt modelId="{5267829F-89BF-4DCE-AB29-2EA545C32EA1}" type="sibTrans" cxnId="{77FC0060-FD00-40A9-8D59-37500488DB79}">
      <dgm:prSet/>
      <dgm:spPr/>
      <dgm:t>
        <a:bodyPr/>
        <a:lstStyle/>
        <a:p>
          <a:endParaRPr lang="en-ID"/>
        </a:p>
      </dgm:t>
    </dgm:pt>
    <dgm:pt modelId="{90D7C507-1875-436F-A430-0431DFD5D944}">
      <dgm:prSet phldrT="[Text]"/>
      <dgm:spPr/>
      <dgm:t>
        <a:bodyPr/>
        <a:lstStyle/>
        <a:p>
          <a:r>
            <a:rPr lang="en-ID" dirty="0"/>
            <a:t>SASARAN STRATEGIS</a:t>
          </a:r>
        </a:p>
      </dgm:t>
    </dgm:pt>
    <dgm:pt modelId="{4B8294AB-C7F4-4072-BCFF-361C79D31CD8}" type="parTrans" cxnId="{075EDC17-1E7E-4265-AA79-DE143009D4C1}">
      <dgm:prSet/>
      <dgm:spPr/>
      <dgm:t>
        <a:bodyPr/>
        <a:lstStyle/>
        <a:p>
          <a:endParaRPr lang="en-ID"/>
        </a:p>
      </dgm:t>
    </dgm:pt>
    <dgm:pt modelId="{C900D116-4121-4040-BDC2-90E6229D3C7E}" type="sibTrans" cxnId="{075EDC17-1E7E-4265-AA79-DE143009D4C1}">
      <dgm:prSet/>
      <dgm:spPr/>
      <dgm:t>
        <a:bodyPr/>
        <a:lstStyle/>
        <a:p>
          <a:endParaRPr lang="en-ID"/>
        </a:p>
      </dgm:t>
    </dgm:pt>
    <dgm:pt modelId="{E33C18E3-CD30-40D8-9001-5BB3EDC4569A}">
      <dgm:prSet phldrT="[Text]"/>
      <dgm:spPr/>
      <dgm:t>
        <a:bodyPr/>
        <a:lstStyle/>
        <a:p>
          <a:r>
            <a:rPr lang="en-ID" dirty="0" err="1"/>
            <a:t>Meningkatnya</a:t>
          </a:r>
          <a:r>
            <a:rPr lang="en-ID" dirty="0"/>
            <a:t> Tata Kelola </a:t>
          </a:r>
          <a:r>
            <a:rPr lang="en-ID" dirty="0" err="1"/>
            <a:t>Pemerintahan</a:t>
          </a:r>
          <a:r>
            <a:rPr lang="en-ID" dirty="0"/>
            <a:t> </a:t>
          </a:r>
          <a:r>
            <a:rPr lang="en-ID" dirty="0" err="1"/>
            <a:t>Berbasis</a:t>
          </a:r>
          <a:r>
            <a:rPr lang="en-ID" dirty="0"/>
            <a:t> </a:t>
          </a:r>
          <a:r>
            <a:rPr lang="en-ID" dirty="0" err="1"/>
            <a:t>Elektronik</a:t>
          </a:r>
          <a:endParaRPr lang="en-ID" dirty="0"/>
        </a:p>
      </dgm:t>
    </dgm:pt>
    <dgm:pt modelId="{B2579F00-0776-4063-A830-7C1CEACFFF5F}" type="parTrans" cxnId="{A1353498-23CC-4E0E-BB60-2E91421E234F}">
      <dgm:prSet/>
      <dgm:spPr/>
      <dgm:t>
        <a:bodyPr/>
        <a:lstStyle/>
        <a:p>
          <a:endParaRPr lang="en-ID"/>
        </a:p>
      </dgm:t>
    </dgm:pt>
    <dgm:pt modelId="{92FE5FBF-8F1C-447D-AEC9-A70036CF9786}" type="sibTrans" cxnId="{A1353498-23CC-4E0E-BB60-2E91421E234F}">
      <dgm:prSet/>
      <dgm:spPr/>
      <dgm:t>
        <a:bodyPr/>
        <a:lstStyle/>
        <a:p>
          <a:endParaRPr lang="en-ID"/>
        </a:p>
      </dgm:t>
    </dgm:pt>
    <dgm:pt modelId="{5CC180BB-0B52-4AB2-A176-C4AF7C9FA43D}" type="pres">
      <dgm:prSet presAssocID="{C5CF7820-61CF-43FD-A7E0-C2AB6539EB95}" presName="Name0" presStyleCnt="0">
        <dgm:presLayoutVars>
          <dgm:dir/>
          <dgm:animLvl val="lvl"/>
          <dgm:resizeHandles val="exact"/>
        </dgm:presLayoutVars>
      </dgm:prSet>
      <dgm:spPr/>
    </dgm:pt>
    <dgm:pt modelId="{C068D2D1-6C1B-4072-97CD-F491D3C77505}" type="pres">
      <dgm:prSet presAssocID="{90D7C507-1875-436F-A430-0431DFD5D944}" presName="boxAndChildren" presStyleCnt="0"/>
      <dgm:spPr/>
    </dgm:pt>
    <dgm:pt modelId="{22F0D573-C3A6-4DE3-8845-3D3B3D3D5DC2}" type="pres">
      <dgm:prSet presAssocID="{90D7C507-1875-436F-A430-0431DFD5D944}" presName="parentTextBox" presStyleLbl="node1" presStyleIdx="0" presStyleCnt="4"/>
      <dgm:spPr/>
    </dgm:pt>
    <dgm:pt modelId="{633A3EFA-F80C-4323-998C-8807C867C60F}" type="pres">
      <dgm:prSet presAssocID="{90D7C507-1875-436F-A430-0431DFD5D944}" presName="entireBox" presStyleLbl="node1" presStyleIdx="0" presStyleCnt="4"/>
      <dgm:spPr/>
    </dgm:pt>
    <dgm:pt modelId="{C1237BA2-85DE-4477-A485-9F831E0971A9}" type="pres">
      <dgm:prSet presAssocID="{90D7C507-1875-436F-A430-0431DFD5D944}" presName="descendantBox" presStyleCnt="0"/>
      <dgm:spPr/>
    </dgm:pt>
    <dgm:pt modelId="{7FA1A077-B461-4E74-A33B-518DF97A17F6}" type="pres">
      <dgm:prSet presAssocID="{E33C18E3-CD30-40D8-9001-5BB3EDC4569A}" presName="childTextBox" presStyleLbl="fgAccFollowNode1" presStyleIdx="0" presStyleCnt="1">
        <dgm:presLayoutVars>
          <dgm:bulletEnabled val="1"/>
        </dgm:presLayoutVars>
      </dgm:prSet>
      <dgm:spPr/>
    </dgm:pt>
    <dgm:pt modelId="{10F7BDDA-A168-436A-84B9-F18F0CDE782D}" type="pres">
      <dgm:prSet presAssocID="{5267829F-89BF-4DCE-AB29-2EA545C32EA1}" presName="sp" presStyleCnt="0"/>
      <dgm:spPr/>
    </dgm:pt>
    <dgm:pt modelId="{885155AB-DD09-45A9-A1FF-CC7AD1593087}" type="pres">
      <dgm:prSet presAssocID="{2A9518B8-3A68-4859-B9A6-57F5D93E8D9A}" presName="arrowAndChildren" presStyleCnt="0"/>
      <dgm:spPr/>
    </dgm:pt>
    <dgm:pt modelId="{36AACE71-EDAE-422A-AACB-7A913222CA2D}" type="pres">
      <dgm:prSet presAssocID="{2A9518B8-3A68-4859-B9A6-57F5D93E8D9A}" presName="parentTextArrow" presStyleLbl="node1" presStyleIdx="1" presStyleCnt="4"/>
      <dgm:spPr/>
    </dgm:pt>
    <dgm:pt modelId="{9F5566CE-FFDD-4E62-8FC6-53DCC760ECEA}" type="pres">
      <dgm:prSet presAssocID="{EC8E6585-7369-4494-A856-5F35D019DC42}" presName="sp" presStyleCnt="0"/>
      <dgm:spPr/>
    </dgm:pt>
    <dgm:pt modelId="{24E61E58-86F3-40A3-A53A-38545651DC5C}" type="pres">
      <dgm:prSet presAssocID="{82633FAE-81D9-4D91-B903-E0D81C409708}" presName="arrowAndChildren" presStyleCnt="0"/>
      <dgm:spPr/>
    </dgm:pt>
    <dgm:pt modelId="{450BA74B-870A-457E-BE6C-120FBE6E919C}" type="pres">
      <dgm:prSet presAssocID="{82633FAE-81D9-4D91-B903-E0D81C409708}" presName="parentTextArrow" presStyleLbl="node1" presStyleIdx="2" presStyleCnt="4"/>
      <dgm:spPr/>
    </dgm:pt>
    <dgm:pt modelId="{ED1AF261-166D-4D2B-A2E6-FC05581F5B87}" type="pres">
      <dgm:prSet presAssocID="{8F5F947B-9CD8-4378-BFBD-A2ACE648BD5E}" presName="sp" presStyleCnt="0"/>
      <dgm:spPr/>
    </dgm:pt>
    <dgm:pt modelId="{0A153C8A-2D5E-4AE4-A055-21753CCCFF87}" type="pres">
      <dgm:prSet presAssocID="{886AF29A-3E48-47EC-956F-838DBE8AE340}" presName="arrowAndChildren" presStyleCnt="0"/>
      <dgm:spPr/>
    </dgm:pt>
    <dgm:pt modelId="{1F672BC7-5131-4E43-80EA-91F8DDF022B2}" type="pres">
      <dgm:prSet presAssocID="{886AF29A-3E48-47EC-956F-838DBE8AE340}" presName="parentTextArrow" presStyleLbl="node1" presStyleIdx="3" presStyleCnt="4"/>
      <dgm:spPr/>
    </dgm:pt>
  </dgm:ptLst>
  <dgm:cxnLst>
    <dgm:cxn modelId="{4DDAA00B-7F21-47A4-8D15-23B5F66240BD}" type="presOf" srcId="{E33C18E3-CD30-40D8-9001-5BB3EDC4569A}" destId="{7FA1A077-B461-4E74-A33B-518DF97A17F6}" srcOrd="0" destOrd="0" presId="urn:microsoft.com/office/officeart/2005/8/layout/process4"/>
    <dgm:cxn modelId="{BF3E3B17-B280-48C2-BB46-8CC5C563F41D}" type="presOf" srcId="{90D7C507-1875-436F-A430-0431DFD5D944}" destId="{22F0D573-C3A6-4DE3-8845-3D3B3D3D5DC2}" srcOrd="0" destOrd="0" presId="urn:microsoft.com/office/officeart/2005/8/layout/process4"/>
    <dgm:cxn modelId="{075EDC17-1E7E-4265-AA79-DE143009D4C1}" srcId="{C5CF7820-61CF-43FD-A7E0-C2AB6539EB95}" destId="{90D7C507-1875-436F-A430-0431DFD5D944}" srcOrd="3" destOrd="0" parTransId="{4B8294AB-C7F4-4072-BCFF-361C79D31CD8}" sibTransId="{C900D116-4121-4040-BDC2-90E6229D3C7E}"/>
    <dgm:cxn modelId="{77FC0060-FD00-40A9-8D59-37500488DB79}" srcId="{C5CF7820-61CF-43FD-A7E0-C2AB6539EB95}" destId="{2A9518B8-3A68-4859-B9A6-57F5D93E8D9A}" srcOrd="2" destOrd="0" parTransId="{8B766A94-FE6B-446B-8C6A-68ABAFA8636F}" sibTransId="{5267829F-89BF-4DCE-AB29-2EA545C32EA1}"/>
    <dgm:cxn modelId="{78CF4D65-2DE2-4FF6-9736-8AD7EF4A0641}" type="presOf" srcId="{82633FAE-81D9-4D91-B903-E0D81C409708}" destId="{450BA74B-870A-457E-BE6C-120FBE6E919C}" srcOrd="0" destOrd="0" presId="urn:microsoft.com/office/officeart/2005/8/layout/process4"/>
    <dgm:cxn modelId="{302ED848-07C2-49EF-9D4B-B2BD9BA24F2C}" type="presOf" srcId="{886AF29A-3E48-47EC-956F-838DBE8AE340}" destId="{1F672BC7-5131-4E43-80EA-91F8DDF022B2}" srcOrd="0" destOrd="0" presId="urn:microsoft.com/office/officeart/2005/8/layout/process4"/>
    <dgm:cxn modelId="{816F126E-8505-41A4-A6A9-55FECF783E2C}" type="presOf" srcId="{C5CF7820-61CF-43FD-A7E0-C2AB6539EB95}" destId="{5CC180BB-0B52-4AB2-A176-C4AF7C9FA43D}" srcOrd="0" destOrd="0" presId="urn:microsoft.com/office/officeart/2005/8/layout/process4"/>
    <dgm:cxn modelId="{A1353498-23CC-4E0E-BB60-2E91421E234F}" srcId="{90D7C507-1875-436F-A430-0431DFD5D944}" destId="{E33C18E3-CD30-40D8-9001-5BB3EDC4569A}" srcOrd="0" destOrd="0" parTransId="{B2579F00-0776-4063-A830-7C1CEACFFF5F}" sibTransId="{92FE5FBF-8F1C-447D-AEC9-A70036CF9786}"/>
    <dgm:cxn modelId="{FC8FC2B4-339B-42C5-B56E-B14D3CD2C014}" srcId="{C5CF7820-61CF-43FD-A7E0-C2AB6539EB95}" destId="{82633FAE-81D9-4D91-B903-E0D81C409708}" srcOrd="1" destOrd="0" parTransId="{79F41D97-CE4D-408E-BBCC-2DD987370844}" sibTransId="{EC8E6585-7369-4494-A856-5F35D019DC42}"/>
    <dgm:cxn modelId="{876B4ABC-196E-4BE8-BA70-1A55EB8F0E64}" srcId="{C5CF7820-61CF-43FD-A7E0-C2AB6539EB95}" destId="{886AF29A-3E48-47EC-956F-838DBE8AE340}" srcOrd="0" destOrd="0" parTransId="{517546E9-BCEA-40F7-A5B2-A468B4C72D7D}" sibTransId="{8F5F947B-9CD8-4378-BFBD-A2ACE648BD5E}"/>
    <dgm:cxn modelId="{B2F1FFD5-674E-48E7-9140-459F60B003C6}" type="presOf" srcId="{2A9518B8-3A68-4859-B9A6-57F5D93E8D9A}" destId="{36AACE71-EDAE-422A-AACB-7A913222CA2D}" srcOrd="0" destOrd="0" presId="urn:microsoft.com/office/officeart/2005/8/layout/process4"/>
    <dgm:cxn modelId="{440473E3-2EC6-4CA6-ACC5-03EB16E2A13D}" type="presOf" srcId="{90D7C507-1875-436F-A430-0431DFD5D944}" destId="{633A3EFA-F80C-4323-998C-8807C867C60F}" srcOrd="1" destOrd="0" presId="urn:microsoft.com/office/officeart/2005/8/layout/process4"/>
    <dgm:cxn modelId="{BEB72499-C4B7-4D50-9059-866BBF0D23FC}" type="presParOf" srcId="{5CC180BB-0B52-4AB2-A176-C4AF7C9FA43D}" destId="{C068D2D1-6C1B-4072-97CD-F491D3C77505}" srcOrd="0" destOrd="0" presId="urn:microsoft.com/office/officeart/2005/8/layout/process4"/>
    <dgm:cxn modelId="{101562AA-1315-4F8C-9DAE-599C0DAB1E85}" type="presParOf" srcId="{C068D2D1-6C1B-4072-97CD-F491D3C77505}" destId="{22F0D573-C3A6-4DE3-8845-3D3B3D3D5DC2}" srcOrd="0" destOrd="0" presId="urn:microsoft.com/office/officeart/2005/8/layout/process4"/>
    <dgm:cxn modelId="{B2D39476-E703-4EE4-9BDE-24B2DFAF15C6}" type="presParOf" srcId="{C068D2D1-6C1B-4072-97CD-F491D3C77505}" destId="{633A3EFA-F80C-4323-998C-8807C867C60F}" srcOrd="1" destOrd="0" presId="urn:microsoft.com/office/officeart/2005/8/layout/process4"/>
    <dgm:cxn modelId="{F7C343E2-4297-436F-B5B9-DDC40D5DC3E0}" type="presParOf" srcId="{C068D2D1-6C1B-4072-97CD-F491D3C77505}" destId="{C1237BA2-85DE-4477-A485-9F831E0971A9}" srcOrd="2" destOrd="0" presId="urn:microsoft.com/office/officeart/2005/8/layout/process4"/>
    <dgm:cxn modelId="{8D66E1C9-E7DF-4BA9-A18F-F6AE2D4A49B2}" type="presParOf" srcId="{C1237BA2-85DE-4477-A485-9F831E0971A9}" destId="{7FA1A077-B461-4E74-A33B-518DF97A17F6}" srcOrd="0" destOrd="0" presId="urn:microsoft.com/office/officeart/2005/8/layout/process4"/>
    <dgm:cxn modelId="{A6E6C063-41D3-4514-A77E-B0CF622224F8}" type="presParOf" srcId="{5CC180BB-0B52-4AB2-A176-C4AF7C9FA43D}" destId="{10F7BDDA-A168-436A-84B9-F18F0CDE782D}" srcOrd="1" destOrd="0" presId="urn:microsoft.com/office/officeart/2005/8/layout/process4"/>
    <dgm:cxn modelId="{1564B668-7C65-437B-973D-276DBC8A23AB}" type="presParOf" srcId="{5CC180BB-0B52-4AB2-A176-C4AF7C9FA43D}" destId="{885155AB-DD09-45A9-A1FF-CC7AD1593087}" srcOrd="2" destOrd="0" presId="urn:microsoft.com/office/officeart/2005/8/layout/process4"/>
    <dgm:cxn modelId="{7D088956-8895-45EC-AE70-633C10DB3A07}" type="presParOf" srcId="{885155AB-DD09-45A9-A1FF-CC7AD1593087}" destId="{36AACE71-EDAE-422A-AACB-7A913222CA2D}" srcOrd="0" destOrd="0" presId="urn:microsoft.com/office/officeart/2005/8/layout/process4"/>
    <dgm:cxn modelId="{2C3F8093-DD30-4FF3-86ED-DB1D85EBAEEC}" type="presParOf" srcId="{5CC180BB-0B52-4AB2-A176-C4AF7C9FA43D}" destId="{9F5566CE-FFDD-4E62-8FC6-53DCC760ECEA}" srcOrd="3" destOrd="0" presId="urn:microsoft.com/office/officeart/2005/8/layout/process4"/>
    <dgm:cxn modelId="{88FD0E64-8D8B-4442-A603-74197C6A19DD}" type="presParOf" srcId="{5CC180BB-0B52-4AB2-A176-C4AF7C9FA43D}" destId="{24E61E58-86F3-40A3-A53A-38545651DC5C}" srcOrd="4" destOrd="0" presId="urn:microsoft.com/office/officeart/2005/8/layout/process4"/>
    <dgm:cxn modelId="{A233C7F6-462A-4936-AEE9-DF039247569F}" type="presParOf" srcId="{24E61E58-86F3-40A3-A53A-38545651DC5C}" destId="{450BA74B-870A-457E-BE6C-120FBE6E919C}" srcOrd="0" destOrd="0" presId="urn:microsoft.com/office/officeart/2005/8/layout/process4"/>
    <dgm:cxn modelId="{0C3AF099-C830-4F59-8010-CACDF98B11B1}" type="presParOf" srcId="{5CC180BB-0B52-4AB2-A176-C4AF7C9FA43D}" destId="{ED1AF261-166D-4D2B-A2E6-FC05581F5B87}" srcOrd="5" destOrd="0" presId="urn:microsoft.com/office/officeart/2005/8/layout/process4"/>
    <dgm:cxn modelId="{775FECAC-A44C-4B8C-8254-A2B10B9C68F5}" type="presParOf" srcId="{5CC180BB-0B52-4AB2-A176-C4AF7C9FA43D}" destId="{0A153C8A-2D5E-4AE4-A055-21753CCCFF87}" srcOrd="6" destOrd="0" presId="urn:microsoft.com/office/officeart/2005/8/layout/process4"/>
    <dgm:cxn modelId="{92595FD2-FCA1-4FE2-A535-1BA99400EA4B}" type="presParOf" srcId="{0A153C8A-2D5E-4AE4-A055-21753CCCFF87}" destId="{1F672BC7-5131-4E43-80EA-91F8DDF022B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3A3EFA-F80C-4323-998C-8807C867C60F}">
      <dsp:nvSpPr>
        <dsp:cNvPr id="0" name=""/>
        <dsp:cNvSpPr/>
      </dsp:nvSpPr>
      <dsp:spPr>
        <a:xfrm>
          <a:off x="0" y="4268417"/>
          <a:ext cx="8915400" cy="9338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700" kern="1200" dirty="0"/>
            <a:t>SASARAN STRATEGIS</a:t>
          </a:r>
        </a:p>
      </dsp:txBody>
      <dsp:txXfrm>
        <a:off x="0" y="4268417"/>
        <a:ext cx="8915400" cy="504265"/>
      </dsp:txXfrm>
    </dsp:sp>
    <dsp:sp modelId="{7FA1A077-B461-4E74-A33B-518DF97A17F6}">
      <dsp:nvSpPr>
        <dsp:cNvPr id="0" name=""/>
        <dsp:cNvSpPr/>
      </dsp:nvSpPr>
      <dsp:spPr>
        <a:xfrm>
          <a:off x="0" y="4754006"/>
          <a:ext cx="8915400" cy="4295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300" kern="1200" dirty="0" err="1"/>
            <a:t>Meningkatnya</a:t>
          </a:r>
          <a:r>
            <a:rPr lang="en-ID" sz="2300" kern="1200" dirty="0"/>
            <a:t> Tata Kelola </a:t>
          </a:r>
          <a:r>
            <a:rPr lang="en-ID" sz="2300" kern="1200" dirty="0" err="1"/>
            <a:t>Pemerintahan</a:t>
          </a:r>
          <a:r>
            <a:rPr lang="en-ID" sz="2300" kern="1200" dirty="0"/>
            <a:t> </a:t>
          </a:r>
          <a:r>
            <a:rPr lang="en-ID" sz="2300" kern="1200" dirty="0" err="1"/>
            <a:t>Berbasis</a:t>
          </a:r>
          <a:r>
            <a:rPr lang="en-ID" sz="2300" kern="1200" dirty="0"/>
            <a:t> </a:t>
          </a:r>
          <a:r>
            <a:rPr lang="en-ID" sz="2300" kern="1200" dirty="0" err="1"/>
            <a:t>Elektronik</a:t>
          </a:r>
          <a:endParaRPr lang="en-ID" sz="2300" kern="1200" dirty="0"/>
        </a:p>
      </dsp:txBody>
      <dsp:txXfrm>
        <a:off x="0" y="4754006"/>
        <a:ext cx="8915400" cy="429559"/>
      </dsp:txXfrm>
    </dsp:sp>
    <dsp:sp modelId="{36AACE71-EDAE-422A-AACB-7A913222CA2D}">
      <dsp:nvSpPr>
        <dsp:cNvPr id="0" name=""/>
        <dsp:cNvSpPr/>
      </dsp:nvSpPr>
      <dsp:spPr>
        <a:xfrm rot="10800000">
          <a:off x="0" y="2846201"/>
          <a:ext cx="8915400" cy="143622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700" kern="1200" dirty="0" err="1"/>
            <a:t>Tujuan</a:t>
          </a:r>
          <a:r>
            <a:rPr lang="en-ID" sz="1700" kern="1200" dirty="0"/>
            <a:t> : </a:t>
          </a:r>
          <a:r>
            <a:rPr lang="en-ID" sz="1700" kern="1200" dirty="0" err="1"/>
            <a:t>Terselenggaranya</a:t>
          </a:r>
          <a:r>
            <a:rPr lang="en-ID" sz="1700" kern="1200" dirty="0"/>
            <a:t> Tata Kelola </a:t>
          </a:r>
          <a:r>
            <a:rPr lang="en-ID" sz="1700" kern="1200" dirty="0" err="1"/>
            <a:t>Pemerintahan</a:t>
          </a:r>
          <a:r>
            <a:rPr lang="en-ID" sz="1700" kern="1200" dirty="0"/>
            <a:t> Daerah yang </a:t>
          </a:r>
          <a:r>
            <a:rPr lang="en-ID" sz="1700" kern="1200" dirty="0" err="1"/>
            <a:t>Efektif</a:t>
          </a:r>
          <a:r>
            <a:rPr lang="en-ID" sz="1700" kern="1200" dirty="0"/>
            <a:t>, </a:t>
          </a:r>
          <a:r>
            <a:rPr lang="en-ID" sz="1700" kern="1200" dirty="0" err="1"/>
            <a:t>Efisien</a:t>
          </a:r>
          <a:r>
            <a:rPr lang="en-ID" sz="1700" kern="1200" dirty="0"/>
            <a:t>, dan </a:t>
          </a:r>
          <a:r>
            <a:rPr lang="en-ID" sz="1700" kern="1200" dirty="0" err="1"/>
            <a:t>Akuntabel</a:t>
          </a:r>
          <a:endParaRPr lang="en-ID" sz="1700" kern="1200" dirty="0"/>
        </a:p>
      </dsp:txBody>
      <dsp:txXfrm rot="10800000">
        <a:off x="0" y="2846201"/>
        <a:ext cx="8915400" cy="933215"/>
      </dsp:txXfrm>
    </dsp:sp>
    <dsp:sp modelId="{450BA74B-870A-457E-BE6C-120FBE6E919C}">
      <dsp:nvSpPr>
        <dsp:cNvPr id="0" name=""/>
        <dsp:cNvSpPr/>
      </dsp:nvSpPr>
      <dsp:spPr>
        <a:xfrm rot="10800000">
          <a:off x="0" y="1423985"/>
          <a:ext cx="8915400" cy="143622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700" kern="1200" dirty="0"/>
            <a:t>MISI III : </a:t>
          </a:r>
          <a:r>
            <a:rPr lang="en-ID" sz="1700" kern="1200" dirty="0" err="1"/>
            <a:t>Peningkatan</a:t>
          </a:r>
          <a:r>
            <a:rPr lang="en-ID" sz="1700" kern="1200" dirty="0"/>
            <a:t> tata </a:t>
          </a:r>
          <a:r>
            <a:rPr lang="en-ID" sz="1700" kern="1200" dirty="0" err="1"/>
            <a:t>kelola</a:t>
          </a:r>
          <a:r>
            <a:rPr lang="en-ID" sz="1700" kern="1200" dirty="0"/>
            <a:t> </a:t>
          </a:r>
          <a:r>
            <a:rPr lang="en-ID" sz="1700" kern="1200" dirty="0" err="1"/>
            <a:t>pemerintahan</a:t>
          </a:r>
          <a:r>
            <a:rPr lang="en-ID" sz="1700" kern="1200" dirty="0"/>
            <a:t> yang </a:t>
          </a:r>
          <a:r>
            <a:rPr lang="en-ID" sz="1700" kern="1200" dirty="0" err="1"/>
            <a:t>baik</a:t>
          </a:r>
          <a:r>
            <a:rPr lang="en-ID" sz="1700" kern="1200" dirty="0"/>
            <a:t> </a:t>
          </a:r>
          <a:r>
            <a:rPr lang="en-ID" sz="1700" kern="1200" dirty="0" err="1"/>
            <a:t>untuk</a:t>
          </a:r>
          <a:r>
            <a:rPr lang="en-ID" sz="1700" kern="1200" dirty="0"/>
            <a:t> </a:t>
          </a:r>
          <a:r>
            <a:rPr lang="en-ID" sz="1700" kern="1200" dirty="0" err="1"/>
            <a:t>pelayanan</a:t>
          </a:r>
          <a:r>
            <a:rPr lang="en-ID" sz="1700" kern="1200" dirty="0"/>
            <a:t> public</a:t>
          </a:r>
        </a:p>
      </dsp:txBody>
      <dsp:txXfrm rot="10800000">
        <a:off x="0" y="1423985"/>
        <a:ext cx="8915400" cy="933215"/>
      </dsp:txXfrm>
    </dsp:sp>
    <dsp:sp modelId="{1F672BC7-5131-4E43-80EA-91F8DDF022B2}">
      <dsp:nvSpPr>
        <dsp:cNvPr id="0" name=""/>
        <dsp:cNvSpPr/>
      </dsp:nvSpPr>
      <dsp:spPr>
        <a:xfrm rot="10800000">
          <a:off x="0" y="1769"/>
          <a:ext cx="8915400" cy="143622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700" kern="1200" dirty="0"/>
            <a:t>VISI : </a:t>
          </a:r>
          <a:r>
            <a:rPr lang="en-ID" sz="1700" kern="1200" dirty="0" err="1"/>
            <a:t>Mewujudkan</a:t>
          </a:r>
          <a:r>
            <a:rPr lang="en-ID" sz="1700" kern="1200" dirty="0"/>
            <a:t> </a:t>
          </a:r>
          <a:r>
            <a:rPr lang="en-ID" sz="1700" kern="1200" dirty="0" err="1"/>
            <a:t>Kabupaten</a:t>
          </a:r>
          <a:r>
            <a:rPr lang="en-ID" sz="1700" kern="1200" dirty="0"/>
            <a:t> </a:t>
          </a:r>
          <a:r>
            <a:rPr lang="en-ID" sz="1700" kern="1200" dirty="0" err="1"/>
            <a:t>Tanjung</a:t>
          </a:r>
          <a:r>
            <a:rPr lang="en-ID" sz="1700" kern="1200" dirty="0"/>
            <a:t> </a:t>
          </a:r>
          <a:r>
            <a:rPr lang="en-ID" sz="1700" kern="1200" dirty="0" err="1"/>
            <a:t>Jabung</a:t>
          </a:r>
          <a:r>
            <a:rPr lang="en-ID" sz="1700" kern="1200" dirty="0"/>
            <a:t> Barat </a:t>
          </a:r>
          <a:r>
            <a:rPr lang="en-ID" sz="1700" kern="1200" dirty="0" err="1"/>
            <a:t>Berkah</a:t>
          </a:r>
          <a:endParaRPr lang="en-ID" sz="1700" kern="1200" dirty="0"/>
        </a:p>
      </dsp:txBody>
      <dsp:txXfrm rot="10800000">
        <a:off x="0" y="1769"/>
        <a:ext cx="8915400" cy="9332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drive/folders/1sGUz8JNdiciAmU3PA8FxhEvCKp7CadCw?usp=sharing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1MVEXIu24CegnEAWVOMlv37h58atO47wo/view?usp=sharing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789" y="1922929"/>
            <a:ext cx="12063211" cy="2860325"/>
          </a:xfrm>
        </p:spPr>
        <p:txBody>
          <a:bodyPr anchor="ctr">
            <a:noAutofit/>
          </a:bodyPr>
          <a:lstStyle/>
          <a:p>
            <a:pPr algn="ctr"/>
            <a:r>
              <a:rPr lang="sv-SE" b="1" dirty="0"/>
              <a:t>Sistem Akuntabilitas Kinerja </a:t>
            </a:r>
            <a:br>
              <a:rPr lang="sv-SE" b="1" dirty="0"/>
            </a:br>
            <a:r>
              <a:rPr lang="sv-SE" b="1" dirty="0"/>
              <a:t>Instansi Pemerintah</a:t>
            </a:r>
            <a:br>
              <a:rPr lang="sv-SE" b="1" dirty="0"/>
            </a:br>
            <a:r>
              <a:rPr lang="sv-SE" b="1" dirty="0"/>
              <a:t>(SAKIP) DINAS KOMINFO </a:t>
            </a:r>
            <a:endParaRPr lang="id-ID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83254"/>
            <a:ext cx="12192000" cy="1126283"/>
          </a:xfrm>
        </p:spPr>
        <p:txBody>
          <a:bodyPr>
            <a:normAutofit/>
          </a:bodyPr>
          <a:lstStyle/>
          <a:p>
            <a:pPr algn="ctr"/>
            <a:r>
              <a:rPr lang="id-ID" sz="3600" b="1" dirty="0"/>
              <a:t>KAB. TANJUNG JABUNG BARAT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C887A7-7922-4A68-8EA1-7F9453256B4F}"/>
              </a:ext>
            </a:extLst>
          </p:cNvPr>
          <p:cNvGrpSpPr/>
          <p:nvPr/>
        </p:nvGrpSpPr>
        <p:grpSpPr>
          <a:xfrm>
            <a:off x="4492691" y="145397"/>
            <a:ext cx="3335405" cy="1777532"/>
            <a:chOff x="4074992" y="31381"/>
            <a:chExt cx="3335405" cy="177753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C2D914-7D74-413E-A75E-846A0886F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74992" y="145396"/>
              <a:ext cx="1451874" cy="166351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0FCD5B0-9C9C-4F30-B2CD-DE0DCE479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6866" y="31381"/>
              <a:ext cx="1883531" cy="17775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7951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6B741-C7B6-4590-A08B-1924D317D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583" y="382063"/>
            <a:ext cx="8911687" cy="787831"/>
          </a:xfrm>
        </p:spPr>
        <p:txBody>
          <a:bodyPr/>
          <a:lstStyle/>
          <a:p>
            <a:r>
              <a:rPr lang="en-ID" dirty="0" err="1"/>
              <a:t>Penjenjangan</a:t>
            </a:r>
            <a:r>
              <a:rPr lang="en-ID" dirty="0"/>
              <a:t> Kinerja OPD dan </a:t>
            </a:r>
            <a:r>
              <a:rPr lang="en-ID" dirty="0" err="1"/>
              <a:t>Individu</a:t>
            </a:r>
            <a:endParaRPr lang="en-ID" dirty="0"/>
          </a:p>
        </p:txBody>
      </p:sp>
      <p:sp>
        <p:nvSpPr>
          <p:cNvPr id="3" name="Down Arrow 45">
            <a:extLst>
              <a:ext uri="{FF2B5EF4-FFF2-40B4-BE49-F238E27FC236}">
                <a16:creationId xmlns:a16="http://schemas.microsoft.com/office/drawing/2014/main" id="{362C228A-ABF1-45EE-9798-3CD85793CAB0}"/>
              </a:ext>
            </a:extLst>
          </p:cNvPr>
          <p:cNvSpPr/>
          <p:nvPr/>
        </p:nvSpPr>
        <p:spPr>
          <a:xfrm>
            <a:off x="6478034" y="3234843"/>
            <a:ext cx="510363" cy="83997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D1472D-A799-4F4E-8057-F044F30CDEE4}"/>
              </a:ext>
            </a:extLst>
          </p:cNvPr>
          <p:cNvSpPr txBox="1"/>
          <p:nvPr/>
        </p:nvSpPr>
        <p:spPr>
          <a:xfrm>
            <a:off x="6414238" y="2853190"/>
            <a:ext cx="637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KLIK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89FE37-E31B-407B-B47D-E7DB94094BAA}"/>
              </a:ext>
            </a:extLst>
          </p:cNvPr>
          <p:cNvSpPr txBox="1"/>
          <p:nvPr/>
        </p:nvSpPr>
        <p:spPr>
          <a:xfrm>
            <a:off x="4473014" y="2111223"/>
            <a:ext cx="4339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PERJANJIAN KINERJA PEJABAT ESELON, FUNGSIONAL DAN INDIVIDU</a:t>
            </a:r>
          </a:p>
        </p:txBody>
      </p:sp>
      <p:sp>
        <p:nvSpPr>
          <p:cNvPr id="8" name="TextBox 7">
            <a:hlinkClick r:id="rId2"/>
            <a:extLst>
              <a:ext uri="{FF2B5EF4-FFF2-40B4-BE49-F238E27FC236}">
                <a16:creationId xmlns:a16="http://schemas.microsoft.com/office/drawing/2014/main" id="{79D6FE17-34CA-4EB5-AB78-E5AE28FBCF6C}"/>
              </a:ext>
            </a:extLst>
          </p:cNvPr>
          <p:cNvSpPr txBox="1"/>
          <p:nvPr/>
        </p:nvSpPr>
        <p:spPr>
          <a:xfrm>
            <a:off x="5056094" y="4289612"/>
            <a:ext cx="332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PERJANJIAN KINERJA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2402010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C5604-B820-4227-BAEC-BA9F5B522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D" dirty="0"/>
              <a:t>PELAKSANAAN EVALUASI AKIP OPD DAN </a:t>
            </a:r>
            <a:br>
              <a:rPr lang="en-ID" dirty="0"/>
            </a:br>
            <a:r>
              <a:rPr lang="en-ID" dirty="0"/>
              <a:t>LAPORAN HASIL EVALUASI AKIP OPD</a:t>
            </a:r>
          </a:p>
        </p:txBody>
      </p:sp>
      <p:sp>
        <p:nvSpPr>
          <p:cNvPr id="3" name="Down Arrow 45">
            <a:extLst>
              <a:ext uri="{FF2B5EF4-FFF2-40B4-BE49-F238E27FC236}">
                <a16:creationId xmlns:a16="http://schemas.microsoft.com/office/drawing/2014/main" id="{C58744E4-464A-4FAC-986C-DD709F255009}"/>
              </a:ext>
            </a:extLst>
          </p:cNvPr>
          <p:cNvSpPr/>
          <p:nvPr/>
        </p:nvSpPr>
        <p:spPr>
          <a:xfrm>
            <a:off x="6159796" y="2737302"/>
            <a:ext cx="510363" cy="83997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B3D083-302D-4123-81BF-BBF0804F38D2}"/>
              </a:ext>
            </a:extLst>
          </p:cNvPr>
          <p:cNvSpPr txBox="1"/>
          <p:nvPr/>
        </p:nvSpPr>
        <p:spPr>
          <a:xfrm>
            <a:off x="6096000" y="2355649"/>
            <a:ext cx="637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KLIK</a:t>
            </a:r>
          </a:p>
        </p:txBody>
      </p:sp>
      <p:sp>
        <p:nvSpPr>
          <p:cNvPr id="5" name="TextBox 4">
            <a:hlinkClick r:id="rId2"/>
            <a:extLst>
              <a:ext uri="{FF2B5EF4-FFF2-40B4-BE49-F238E27FC236}">
                <a16:creationId xmlns:a16="http://schemas.microsoft.com/office/drawing/2014/main" id="{90688662-A70B-4D30-BA18-1D8D9BE2F259}"/>
              </a:ext>
            </a:extLst>
          </p:cNvPr>
          <p:cNvSpPr txBox="1"/>
          <p:nvPr/>
        </p:nvSpPr>
        <p:spPr>
          <a:xfrm>
            <a:off x="5278700" y="3846767"/>
            <a:ext cx="227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KKE AKIP 2024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1024261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35220-2FFB-4202-9E82-09B31B7D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D" b="1" dirty="0"/>
              <a:t>GAMBARAN UMUM ORGANISASI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1F4CD-A47D-4136-A6F9-3F5D434F7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043518"/>
          </a:xfrm>
        </p:spPr>
        <p:txBody>
          <a:bodyPr>
            <a:normAutofit/>
          </a:bodyPr>
          <a:lstStyle/>
          <a:p>
            <a:pPr algn="just"/>
            <a:r>
              <a:rPr lang="en-ID" dirty="0"/>
              <a:t>Dinas </a:t>
            </a:r>
            <a:r>
              <a:rPr lang="en-ID" dirty="0" err="1"/>
              <a:t>Komunikasi</a:t>
            </a:r>
            <a:r>
              <a:rPr lang="en-ID" dirty="0"/>
              <a:t> dan </a:t>
            </a:r>
            <a:r>
              <a:rPr lang="en-ID" dirty="0" err="1"/>
              <a:t>Informatika</a:t>
            </a:r>
            <a:r>
              <a:rPr lang="en-ID" dirty="0"/>
              <a:t> </a:t>
            </a:r>
            <a:r>
              <a:rPr lang="en-ID" dirty="0" err="1"/>
              <a:t>Kabupaten</a:t>
            </a:r>
            <a:r>
              <a:rPr lang="en-ID" dirty="0"/>
              <a:t> </a:t>
            </a:r>
            <a:r>
              <a:rPr lang="en-ID" dirty="0" err="1"/>
              <a:t>Tanjung</a:t>
            </a:r>
            <a:r>
              <a:rPr lang="en-ID" dirty="0"/>
              <a:t> </a:t>
            </a:r>
            <a:r>
              <a:rPr lang="en-ID" dirty="0" err="1"/>
              <a:t>Jabung</a:t>
            </a:r>
            <a:r>
              <a:rPr lang="en-ID" dirty="0"/>
              <a:t> Barat, </a:t>
            </a:r>
            <a:r>
              <a:rPr lang="en-ID" dirty="0" err="1"/>
              <a:t>berdasarkan</a:t>
            </a:r>
            <a:r>
              <a:rPr lang="en-ID" dirty="0"/>
              <a:t> </a:t>
            </a:r>
            <a:r>
              <a:rPr lang="en-ID" dirty="0" err="1"/>
              <a:t>Peraturan</a:t>
            </a:r>
            <a:r>
              <a:rPr lang="en-ID" dirty="0"/>
              <a:t> </a:t>
            </a:r>
            <a:r>
              <a:rPr lang="en-ID" dirty="0" err="1"/>
              <a:t>Bupati</a:t>
            </a:r>
            <a:r>
              <a:rPr lang="en-ID" dirty="0"/>
              <a:t> </a:t>
            </a:r>
            <a:r>
              <a:rPr lang="en-ID" dirty="0" err="1"/>
              <a:t>Tanjung</a:t>
            </a:r>
            <a:r>
              <a:rPr lang="en-ID" dirty="0"/>
              <a:t> </a:t>
            </a:r>
            <a:r>
              <a:rPr lang="en-ID" dirty="0" err="1"/>
              <a:t>Jabung</a:t>
            </a:r>
            <a:r>
              <a:rPr lang="en-ID" dirty="0"/>
              <a:t> Barat </a:t>
            </a:r>
            <a:r>
              <a:rPr lang="en-ID" dirty="0" err="1"/>
              <a:t>Nomor</a:t>
            </a:r>
            <a:r>
              <a:rPr lang="en-ID" dirty="0"/>
              <a:t> 25 </a:t>
            </a:r>
            <a:r>
              <a:rPr lang="en-ID" dirty="0" err="1"/>
              <a:t>Tahun</a:t>
            </a:r>
            <a:r>
              <a:rPr lang="en-ID" dirty="0"/>
              <a:t> 2023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Susunan</a:t>
            </a:r>
            <a:r>
              <a:rPr lang="en-ID" dirty="0"/>
              <a:t> </a:t>
            </a:r>
            <a:r>
              <a:rPr lang="en-ID" dirty="0" err="1"/>
              <a:t>Organisasi</a:t>
            </a:r>
            <a:r>
              <a:rPr lang="en-ID" dirty="0"/>
              <a:t> dan Tata </a:t>
            </a:r>
            <a:r>
              <a:rPr lang="en-ID" dirty="0" err="1"/>
              <a:t>Kerja</a:t>
            </a:r>
            <a:r>
              <a:rPr lang="en-ID" dirty="0"/>
              <a:t> </a:t>
            </a:r>
            <a:r>
              <a:rPr lang="en-ID" dirty="0" err="1"/>
              <a:t>Perangkat</a:t>
            </a:r>
            <a:r>
              <a:rPr lang="en-ID" dirty="0"/>
              <a:t> Daerah, </a:t>
            </a:r>
            <a:r>
              <a:rPr lang="en-ID" dirty="0" err="1"/>
              <a:t>merupakan</a:t>
            </a:r>
            <a:r>
              <a:rPr lang="en-ID" dirty="0"/>
              <a:t> Dinas </a:t>
            </a:r>
            <a:r>
              <a:rPr lang="en-ID" dirty="0" err="1"/>
              <a:t>Tipe</a:t>
            </a:r>
            <a:r>
              <a:rPr lang="en-ID" dirty="0"/>
              <a:t> A yang </a:t>
            </a:r>
            <a:r>
              <a:rPr lang="en-ID" dirty="0" err="1"/>
              <a:t>terdiri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: 1 </a:t>
            </a:r>
            <a:r>
              <a:rPr lang="en-ID" dirty="0" err="1"/>
              <a:t>Sekretariat</a:t>
            </a:r>
            <a:r>
              <a:rPr lang="en-ID" dirty="0"/>
              <a:t> dan 4 (</a:t>
            </a:r>
            <a:r>
              <a:rPr lang="en-ID" dirty="0" err="1"/>
              <a:t>empat</a:t>
            </a:r>
            <a:r>
              <a:rPr lang="en-ID" dirty="0"/>
              <a:t>) </a:t>
            </a:r>
            <a:r>
              <a:rPr lang="en-ID" dirty="0" err="1"/>
              <a:t>Bidang</a:t>
            </a:r>
            <a:r>
              <a:rPr lang="en-ID" dirty="0"/>
              <a:t>, </a:t>
            </a:r>
            <a:r>
              <a:rPr lang="en-ID" dirty="0" err="1"/>
              <a:t>yaitu</a:t>
            </a:r>
            <a:r>
              <a:rPr lang="en-ID" dirty="0"/>
              <a:t> :</a:t>
            </a:r>
          </a:p>
          <a:p>
            <a:pPr marL="0" indent="0">
              <a:buNone/>
            </a:pPr>
            <a:r>
              <a:rPr lang="en-ID" dirty="0"/>
              <a:t>	- </a:t>
            </a:r>
            <a:r>
              <a:rPr lang="en-ID" dirty="0" err="1"/>
              <a:t>Bidang</a:t>
            </a:r>
            <a:r>
              <a:rPr lang="en-ID" dirty="0"/>
              <a:t> </a:t>
            </a:r>
            <a:r>
              <a:rPr lang="en-ID" dirty="0" err="1"/>
              <a:t>Pengelolaan</a:t>
            </a:r>
            <a:r>
              <a:rPr lang="en-ID" dirty="0"/>
              <a:t> </a:t>
            </a:r>
            <a:r>
              <a:rPr lang="en-ID" dirty="0" err="1"/>
              <a:t>Informasi</a:t>
            </a:r>
            <a:r>
              <a:rPr lang="en-ID" dirty="0"/>
              <a:t> dan </a:t>
            </a:r>
            <a:r>
              <a:rPr lang="en-ID" dirty="0" err="1"/>
              <a:t>Opini</a:t>
            </a:r>
            <a:r>
              <a:rPr lang="en-ID" dirty="0"/>
              <a:t> </a:t>
            </a:r>
            <a:r>
              <a:rPr lang="en-ID" dirty="0" err="1"/>
              <a:t>Publik</a:t>
            </a:r>
            <a:endParaRPr lang="en-ID" dirty="0"/>
          </a:p>
          <a:p>
            <a:pPr marL="0" indent="0">
              <a:buNone/>
            </a:pPr>
            <a:r>
              <a:rPr lang="en-ID" dirty="0"/>
              <a:t>	- </a:t>
            </a:r>
            <a:r>
              <a:rPr lang="en-ID" dirty="0" err="1"/>
              <a:t>Bidang</a:t>
            </a:r>
            <a:r>
              <a:rPr lang="en-ID" dirty="0"/>
              <a:t> </a:t>
            </a:r>
            <a:r>
              <a:rPr lang="en-ID" dirty="0" err="1"/>
              <a:t>Pengelolaan</a:t>
            </a:r>
            <a:r>
              <a:rPr lang="en-ID" dirty="0"/>
              <a:t> </a:t>
            </a:r>
            <a:r>
              <a:rPr lang="en-ID" dirty="0" err="1"/>
              <a:t>Komunikasi</a:t>
            </a:r>
            <a:r>
              <a:rPr lang="en-ID" dirty="0"/>
              <a:t> </a:t>
            </a:r>
            <a:r>
              <a:rPr lang="en-ID" dirty="0" err="1"/>
              <a:t>Publik</a:t>
            </a:r>
            <a:endParaRPr lang="en-ID" dirty="0"/>
          </a:p>
          <a:p>
            <a:pPr marL="0" indent="0">
              <a:buNone/>
            </a:pPr>
            <a:r>
              <a:rPr lang="en-ID" dirty="0"/>
              <a:t>	- </a:t>
            </a:r>
            <a:r>
              <a:rPr lang="en-ID" dirty="0" err="1"/>
              <a:t>Bidang</a:t>
            </a:r>
            <a:r>
              <a:rPr lang="en-ID" dirty="0"/>
              <a:t> </a:t>
            </a:r>
            <a:r>
              <a:rPr lang="en-ID" dirty="0" err="1"/>
              <a:t>Teknologi</a:t>
            </a:r>
            <a:r>
              <a:rPr lang="en-ID" dirty="0"/>
              <a:t> </a:t>
            </a:r>
            <a:r>
              <a:rPr lang="en-ID" dirty="0" err="1"/>
              <a:t>Informasi</a:t>
            </a:r>
            <a:r>
              <a:rPr lang="en-ID" dirty="0"/>
              <a:t>, </a:t>
            </a:r>
            <a:r>
              <a:rPr lang="en-ID" dirty="0" err="1"/>
              <a:t>Komunikasi</a:t>
            </a:r>
            <a:r>
              <a:rPr lang="en-ID" dirty="0"/>
              <a:t> dan </a:t>
            </a:r>
            <a:r>
              <a:rPr lang="en-ID" dirty="0" err="1"/>
              <a:t>Persandian</a:t>
            </a:r>
            <a:endParaRPr lang="en-ID" dirty="0"/>
          </a:p>
          <a:p>
            <a:pPr marL="0" indent="0">
              <a:buNone/>
            </a:pPr>
            <a:r>
              <a:rPr lang="en-ID" dirty="0"/>
              <a:t>	- </a:t>
            </a:r>
            <a:r>
              <a:rPr lang="en-ID" dirty="0" err="1"/>
              <a:t>Bidang</a:t>
            </a:r>
            <a:r>
              <a:rPr lang="en-ID" dirty="0"/>
              <a:t> </a:t>
            </a:r>
            <a:r>
              <a:rPr lang="en-ID" dirty="0" err="1"/>
              <a:t>Layanan</a:t>
            </a:r>
            <a:r>
              <a:rPr lang="en-ID" dirty="0"/>
              <a:t> E-Government</a:t>
            </a:r>
          </a:p>
        </p:txBody>
      </p:sp>
    </p:spTree>
    <p:extLst>
      <p:ext uri="{BB962C8B-B14F-4D97-AF65-F5344CB8AC3E}">
        <p14:creationId xmlns:p14="http://schemas.microsoft.com/office/powerpoint/2010/main" val="710722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18A63-80FF-450B-BA04-BCD4CB585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989" y="624110"/>
            <a:ext cx="9850624" cy="828172"/>
          </a:xfrm>
        </p:spPr>
        <p:txBody>
          <a:bodyPr>
            <a:normAutofit fontScale="90000"/>
          </a:bodyPr>
          <a:lstStyle/>
          <a:p>
            <a:pPr algn="ctr"/>
            <a:r>
              <a:rPr lang="en-ID" sz="2700" b="1" dirty="0"/>
              <a:t>TUGAS POKOK DAN FUNGSI (TUPOKSI) DINAS KOMUNIKASI DAN INFORMATIKA KABUPATEN TANJUNG JABUNG BARAT</a:t>
            </a:r>
            <a:br>
              <a:rPr lang="en-ID" b="1" dirty="0"/>
            </a:br>
            <a:endParaRPr lang="en-ID" b="1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28093C8-F7B4-4E67-9F41-16494B4260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269825"/>
              </p:ext>
            </p:extLst>
          </p:nvPr>
        </p:nvGraphicFramePr>
        <p:xfrm>
          <a:off x="1183341" y="2133600"/>
          <a:ext cx="10321272" cy="3662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18965">
                  <a:extLst>
                    <a:ext uri="{9D8B030D-6E8A-4147-A177-3AD203B41FA5}">
                      <a16:colId xmlns:a16="http://schemas.microsoft.com/office/drawing/2014/main" val="1294451777"/>
                    </a:ext>
                  </a:extLst>
                </a:gridCol>
                <a:gridCol w="6502307">
                  <a:extLst>
                    <a:ext uri="{9D8B030D-6E8A-4147-A177-3AD203B41FA5}">
                      <a16:colId xmlns:a16="http://schemas.microsoft.com/office/drawing/2014/main" val="42140476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TUGAS POKOK</a:t>
                      </a:r>
                      <a:endParaRPr lang="en-ID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FUNGSI</a:t>
                      </a:r>
                      <a:endParaRPr lang="en-ID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379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ID" sz="1400" dirty="0" err="1"/>
                        <a:t>Melaksanakan</a:t>
                      </a:r>
                      <a:r>
                        <a:rPr lang="en-ID" sz="1400" dirty="0"/>
                        <a:t>  </a:t>
                      </a:r>
                      <a:r>
                        <a:rPr lang="en-ID" sz="1400" dirty="0" err="1"/>
                        <a:t>urusan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pemerintahan</a:t>
                      </a:r>
                      <a:r>
                        <a:rPr lang="en-ID" sz="1400" dirty="0"/>
                        <a:t> yang </a:t>
                      </a:r>
                      <a:r>
                        <a:rPr lang="en-ID" sz="1400" dirty="0" err="1"/>
                        <a:t>menjadi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kewenangan</a:t>
                      </a:r>
                      <a:r>
                        <a:rPr lang="en-ID" sz="1400" dirty="0"/>
                        <a:t> Daerah dan </a:t>
                      </a:r>
                      <a:r>
                        <a:rPr lang="en-ID" sz="1400" dirty="0" err="1"/>
                        <a:t>tugas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pembantuan</a:t>
                      </a:r>
                      <a:r>
                        <a:rPr lang="en-ID" sz="1400" dirty="0"/>
                        <a:t> yang </a:t>
                      </a:r>
                      <a:r>
                        <a:rPr lang="en-ID" sz="1400" dirty="0" err="1"/>
                        <a:t>diberikan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kepada</a:t>
                      </a:r>
                      <a:r>
                        <a:rPr lang="en-ID" sz="1400" dirty="0"/>
                        <a:t> Daerah di </a:t>
                      </a:r>
                      <a:r>
                        <a:rPr lang="en-ID" sz="1400" dirty="0" err="1"/>
                        <a:t>bidang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komunikasi</a:t>
                      </a:r>
                      <a:r>
                        <a:rPr lang="en-ID" sz="1400" dirty="0"/>
                        <a:t> dan </a:t>
                      </a:r>
                      <a:r>
                        <a:rPr lang="en-ID" sz="1400" dirty="0" err="1"/>
                        <a:t>informatika</a:t>
                      </a:r>
                      <a:r>
                        <a:rPr lang="en-ID" sz="1400" dirty="0"/>
                        <a:t>, </a:t>
                      </a:r>
                      <a:r>
                        <a:rPr lang="en-ID" sz="1400" dirty="0" err="1"/>
                        <a:t>bidang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persandian</a:t>
                      </a:r>
                      <a:r>
                        <a:rPr lang="en-ID" sz="1400" dirty="0"/>
                        <a:t> dan </a:t>
                      </a:r>
                      <a:r>
                        <a:rPr lang="en-ID" sz="1400" dirty="0" err="1"/>
                        <a:t>bidang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statistik</a:t>
                      </a:r>
                      <a:r>
                        <a:rPr lang="en-ID" sz="14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n-ID" sz="1400" dirty="0" err="1"/>
                        <a:t>perumusan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kebijakan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teknis</a:t>
                      </a:r>
                      <a:r>
                        <a:rPr lang="en-ID" sz="1400" dirty="0"/>
                        <a:t> di </a:t>
                      </a:r>
                      <a:r>
                        <a:rPr lang="en-ID" sz="1400" dirty="0" err="1"/>
                        <a:t>bidang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pengelolaan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informasi</a:t>
                      </a:r>
                      <a:r>
                        <a:rPr lang="en-ID" sz="1400" dirty="0"/>
                        <a:t> dan </a:t>
                      </a:r>
                      <a:r>
                        <a:rPr lang="en-ID" sz="1400" dirty="0" err="1"/>
                        <a:t>opini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publik</a:t>
                      </a:r>
                      <a:r>
                        <a:rPr lang="en-ID" sz="1400" dirty="0"/>
                        <a:t>, </a:t>
                      </a:r>
                      <a:r>
                        <a:rPr lang="en-ID" sz="1400" dirty="0" err="1"/>
                        <a:t>pengelolaan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komunikasi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publik</a:t>
                      </a:r>
                      <a:r>
                        <a:rPr lang="en-ID" sz="1400" dirty="0"/>
                        <a:t>, </a:t>
                      </a:r>
                      <a:r>
                        <a:rPr lang="en-ID" sz="1400" dirty="0" err="1"/>
                        <a:t>teknologi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informasi</a:t>
                      </a:r>
                      <a:r>
                        <a:rPr lang="en-ID" sz="1400" dirty="0"/>
                        <a:t>, </a:t>
                      </a:r>
                      <a:r>
                        <a:rPr lang="en-ID" sz="1400" dirty="0" err="1"/>
                        <a:t>komunikasi</a:t>
                      </a:r>
                      <a:r>
                        <a:rPr lang="en-ID" sz="1400" dirty="0"/>
                        <a:t> dan </a:t>
                      </a:r>
                      <a:r>
                        <a:rPr lang="en-ID" sz="1400" dirty="0" err="1"/>
                        <a:t>persandian</a:t>
                      </a:r>
                      <a:r>
                        <a:rPr lang="en-ID" sz="1400" dirty="0"/>
                        <a:t>, </a:t>
                      </a:r>
                      <a:r>
                        <a:rPr lang="en-ID" sz="1400" dirty="0" err="1"/>
                        <a:t>serta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layanan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egovernment</a:t>
                      </a:r>
                      <a:r>
                        <a:rPr lang="en-ID" sz="1400" dirty="0"/>
                        <a:t>;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n-ID" sz="1400" dirty="0" err="1"/>
                        <a:t>penyelenggaraan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urusan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pemerintahan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daerah</a:t>
                      </a:r>
                      <a:r>
                        <a:rPr lang="en-ID" sz="1400" dirty="0"/>
                        <a:t> dan </a:t>
                      </a:r>
                      <a:r>
                        <a:rPr lang="en-ID" sz="1400" dirty="0" err="1"/>
                        <a:t>pelayanan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umum</a:t>
                      </a:r>
                      <a:r>
                        <a:rPr lang="en-ID" sz="1400" dirty="0"/>
                        <a:t> di </a:t>
                      </a:r>
                      <a:r>
                        <a:rPr lang="en-ID" sz="1400" dirty="0" err="1"/>
                        <a:t>bidang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pengelolaan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informasi</a:t>
                      </a:r>
                      <a:r>
                        <a:rPr lang="en-ID" sz="1400" dirty="0"/>
                        <a:t> dan </a:t>
                      </a:r>
                      <a:r>
                        <a:rPr lang="en-ID" sz="1400" dirty="0" err="1"/>
                        <a:t>opini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publik</a:t>
                      </a:r>
                      <a:r>
                        <a:rPr lang="en-ID" sz="1400" dirty="0"/>
                        <a:t>, </a:t>
                      </a:r>
                      <a:r>
                        <a:rPr lang="en-ID" sz="1400" dirty="0" err="1"/>
                        <a:t>pengelolaan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komunikasi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publik</a:t>
                      </a:r>
                      <a:r>
                        <a:rPr lang="en-ID" sz="1400" dirty="0"/>
                        <a:t>, </a:t>
                      </a:r>
                      <a:r>
                        <a:rPr lang="en-ID" sz="1400" dirty="0" err="1"/>
                        <a:t>teknologi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informasi</a:t>
                      </a:r>
                      <a:r>
                        <a:rPr lang="en-ID" sz="1400" dirty="0"/>
                        <a:t>, </a:t>
                      </a:r>
                      <a:r>
                        <a:rPr lang="en-ID" sz="1400" dirty="0" err="1"/>
                        <a:t>komunikasi</a:t>
                      </a:r>
                      <a:r>
                        <a:rPr lang="en-ID" sz="1400" dirty="0"/>
                        <a:t> dan </a:t>
                      </a:r>
                      <a:r>
                        <a:rPr lang="en-ID" sz="1400" dirty="0" err="1"/>
                        <a:t>persandian</a:t>
                      </a:r>
                      <a:r>
                        <a:rPr lang="en-ID" sz="1400" dirty="0"/>
                        <a:t>, </a:t>
                      </a:r>
                      <a:r>
                        <a:rPr lang="en-ID" sz="1400" dirty="0" err="1"/>
                        <a:t>serta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layanan</a:t>
                      </a:r>
                      <a:r>
                        <a:rPr lang="en-ID" sz="1400" dirty="0"/>
                        <a:t> e-government;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n-ID" sz="1400" dirty="0" err="1"/>
                        <a:t>pembinaan</a:t>
                      </a:r>
                      <a:r>
                        <a:rPr lang="en-ID" sz="1400" dirty="0"/>
                        <a:t> dan </a:t>
                      </a:r>
                      <a:r>
                        <a:rPr lang="en-ID" sz="1400" dirty="0" err="1"/>
                        <a:t>pelaksanaan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tugas</a:t>
                      </a:r>
                      <a:r>
                        <a:rPr lang="en-ID" sz="1400" dirty="0"/>
                        <a:t> di </a:t>
                      </a:r>
                      <a:r>
                        <a:rPr lang="en-ID" sz="1400" dirty="0" err="1"/>
                        <a:t>bidang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pengelolaan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informasi</a:t>
                      </a:r>
                      <a:r>
                        <a:rPr lang="en-ID" sz="1400" dirty="0"/>
                        <a:t> dan </a:t>
                      </a:r>
                      <a:r>
                        <a:rPr lang="en-ID" sz="1400" dirty="0" err="1"/>
                        <a:t>opini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publik</a:t>
                      </a:r>
                      <a:r>
                        <a:rPr lang="en-ID" sz="1400" dirty="0"/>
                        <a:t>, </a:t>
                      </a:r>
                      <a:r>
                        <a:rPr lang="en-ID" sz="1400" dirty="0" err="1"/>
                        <a:t>pengelolaan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komunikasi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publik</a:t>
                      </a:r>
                      <a:r>
                        <a:rPr lang="en-ID" sz="1400" dirty="0"/>
                        <a:t>, </a:t>
                      </a:r>
                      <a:r>
                        <a:rPr lang="en-ID" sz="1400" dirty="0" err="1"/>
                        <a:t>teknologi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informasi</a:t>
                      </a:r>
                      <a:r>
                        <a:rPr lang="en-ID" sz="1400" dirty="0"/>
                        <a:t>, </a:t>
                      </a:r>
                      <a:r>
                        <a:rPr lang="en-ID" sz="1400" dirty="0" err="1"/>
                        <a:t>komunikasi</a:t>
                      </a:r>
                      <a:r>
                        <a:rPr lang="en-ID" sz="1400" dirty="0"/>
                        <a:t> dan </a:t>
                      </a:r>
                      <a:r>
                        <a:rPr lang="en-ID" sz="1400" dirty="0" err="1"/>
                        <a:t>persandian</a:t>
                      </a:r>
                      <a:r>
                        <a:rPr lang="en-ID" sz="1400" dirty="0"/>
                        <a:t>, </a:t>
                      </a:r>
                      <a:r>
                        <a:rPr lang="en-ID" sz="1400" dirty="0" err="1"/>
                        <a:t>serta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layanan</a:t>
                      </a:r>
                      <a:r>
                        <a:rPr lang="en-ID" sz="1400" dirty="0"/>
                        <a:t> e-government; 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n-ID" sz="1400" dirty="0" err="1"/>
                        <a:t>pengelolaan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administrasi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dinas</a:t>
                      </a:r>
                      <a:r>
                        <a:rPr lang="en-ID" sz="1400" dirty="0"/>
                        <a:t> di </a:t>
                      </a:r>
                      <a:r>
                        <a:rPr lang="en-ID" sz="1400" dirty="0" err="1"/>
                        <a:t>bidang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pengelolaan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informasi</a:t>
                      </a:r>
                      <a:r>
                        <a:rPr lang="en-ID" sz="1400" dirty="0"/>
                        <a:t> dan </a:t>
                      </a:r>
                      <a:r>
                        <a:rPr lang="en-ID" sz="1400" dirty="0" err="1"/>
                        <a:t>opini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publik</a:t>
                      </a:r>
                      <a:r>
                        <a:rPr lang="en-ID" sz="1400" dirty="0"/>
                        <a:t>, </a:t>
                      </a:r>
                      <a:r>
                        <a:rPr lang="en-ID" sz="1400" dirty="0" err="1"/>
                        <a:t>pengelolaan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komunikasi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publik</a:t>
                      </a:r>
                      <a:r>
                        <a:rPr lang="en-ID" sz="1400" dirty="0"/>
                        <a:t>, </a:t>
                      </a:r>
                      <a:r>
                        <a:rPr lang="en-ID" sz="1400" dirty="0" err="1"/>
                        <a:t>teknologi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informasi</a:t>
                      </a:r>
                      <a:r>
                        <a:rPr lang="en-ID" sz="1400" dirty="0"/>
                        <a:t>, </a:t>
                      </a:r>
                      <a:r>
                        <a:rPr lang="en-ID" sz="1400" dirty="0" err="1"/>
                        <a:t>komunikasi</a:t>
                      </a:r>
                      <a:r>
                        <a:rPr lang="en-ID" sz="1400" dirty="0"/>
                        <a:t> dan </a:t>
                      </a:r>
                      <a:r>
                        <a:rPr lang="en-ID" sz="1400" dirty="0" err="1"/>
                        <a:t>persandian</a:t>
                      </a:r>
                      <a:r>
                        <a:rPr lang="en-ID" sz="1400" dirty="0"/>
                        <a:t>, </a:t>
                      </a:r>
                      <a:r>
                        <a:rPr lang="en-ID" sz="1400" dirty="0" err="1"/>
                        <a:t>serta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layanan</a:t>
                      </a:r>
                      <a:r>
                        <a:rPr lang="en-ID" sz="1400" dirty="0"/>
                        <a:t> e-government;</a:t>
                      </a:r>
                    </a:p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n-ID" sz="1400" dirty="0" err="1"/>
                        <a:t>pelaksanaan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tugas</a:t>
                      </a:r>
                      <a:r>
                        <a:rPr lang="en-ID" sz="1400" dirty="0"/>
                        <a:t> lain yang </a:t>
                      </a:r>
                      <a:r>
                        <a:rPr lang="en-ID" sz="1400" dirty="0" err="1"/>
                        <a:t>diberikan</a:t>
                      </a:r>
                      <a:r>
                        <a:rPr lang="en-ID" sz="1400" dirty="0"/>
                        <a:t> oleh </a:t>
                      </a:r>
                      <a:r>
                        <a:rPr lang="en-ID" sz="1400" dirty="0" err="1"/>
                        <a:t>Bupati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sesuai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dengan</a:t>
                      </a:r>
                      <a:r>
                        <a:rPr lang="en-ID" sz="1400" dirty="0"/>
                        <a:t> </a:t>
                      </a:r>
                      <a:r>
                        <a:rPr lang="en-ID" sz="1400" dirty="0" err="1"/>
                        <a:t>tugas</a:t>
                      </a:r>
                      <a:r>
                        <a:rPr lang="en-ID" sz="1400" dirty="0"/>
                        <a:t> dan </a:t>
                      </a:r>
                      <a:r>
                        <a:rPr lang="en-ID" sz="1400" dirty="0" err="1"/>
                        <a:t>fungsinya</a:t>
                      </a:r>
                      <a:r>
                        <a:rPr lang="en-ID" sz="14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085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2028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BB4E5BB-3576-4D15-8E79-B787806CF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7860139-2557-49F4-A3F8-E4F88D4665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775" b="8775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E7890B9-3749-41B0-901C-0B926E13B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3549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FB411C-5B2E-4E18-8671-1455EC73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224" y="497540"/>
            <a:ext cx="10470776" cy="11430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DISKOMINFO DALAM RPJMD TANJAB BARAT 2021-2026</a:t>
            </a:r>
            <a:endParaRPr lang="en-ID" sz="2800" b="1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692DA81-B685-4E83-8B95-61C2F7072F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3175438"/>
              </p:ext>
            </p:extLst>
          </p:nvPr>
        </p:nvGraphicFramePr>
        <p:xfrm>
          <a:off x="2589213" y="1398494"/>
          <a:ext cx="8915400" cy="5204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0973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FB87D-1ED7-4A67-B65E-9C9314C32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94" y="247592"/>
            <a:ext cx="11979206" cy="1280890"/>
          </a:xfrm>
        </p:spPr>
        <p:txBody>
          <a:bodyPr>
            <a:normAutofit/>
          </a:bodyPr>
          <a:lstStyle/>
          <a:p>
            <a:pPr algn="ctr"/>
            <a:r>
              <a:rPr lang="en-ID" sz="2800" b="1" dirty="0"/>
              <a:t>TINDAK LANJUT REKOMENDASI EVALUASI SAKIP </a:t>
            </a:r>
            <a:br>
              <a:rPr lang="en-ID" sz="2800" b="1" dirty="0"/>
            </a:br>
            <a:r>
              <a:rPr lang="en-ID" sz="2800" b="1" dirty="0"/>
              <a:t>TAHUN SEBELUMNYA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19C29CB0-F1E1-4C4C-B000-3F1360A33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57171"/>
              </p:ext>
            </p:extLst>
          </p:nvPr>
        </p:nvGraphicFramePr>
        <p:xfrm>
          <a:off x="2417134" y="3048963"/>
          <a:ext cx="7357731" cy="512445"/>
        </p:xfrm>
        <a:graphic>
          <a:graphicData uri="http://schemas.openxmlformats.org/drawingml/2006/table">
            <a:tbl>
              <a:tblPr/>
              <a:tblGrid>
                <a:gridCol w="4218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92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92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ctr"/>
                      <a:endParaRPr lang="fi-FI" sz="1100" b="1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fi-FI" sz="1100" b="1" u="none" strike="noStrike" dirty="0">
                          <a:effectLst/>
                        </a:rPr>
                        <a:t>HASIL EVALUASI AKUNTABILITAS KINERJA (100%)</a:t>
                      </a:r>
                    </a:p>
                    <a:p>
                      <a:pPr algn="ctr" fontAlgn="ctr"/>
                      <a:endParaRPr lang="fi-FI" sz="1100" b="1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100,00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70,03%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     70,03 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BB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AB5DC037-6104-484D-B774-4881D351FD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437122"/>
              </p:ext>
            </p:extLst>
          </p:nvPr>
        </p:nvGraphicFramePr>
        <p:xfrm>
          <a:off x="2417134" y="5081889"/>
          <a:ext cx="7357731" cy="512445"/>
        </p:xfrm>
        <a:graphic>
          <a:graphicData uri="http://schemas.openxmlformats.org/drawingml/2006/table">
            <a:tbl>
              <a:tblPr/>
              <a:tblGrid>
                <a:gridCol w="4218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92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92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ctr"/>
                      <a:endParaRPr lang="fi-FI" sz="1100" b="1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fi-FI" sz="1100" b="1" u="none" strike="noStrike" dirty="0">
                          <a:effectLst/>
                        </a:rPr>
                        <a:t>HASIL EVALUASI AKUNTABILITAS KINERJA (100%)</a:t>
                      </a:r>
                    </a:p>
                    <a:p>
                      <a:pPr algn="ctr" fontAlgn="ctr"/>
                      <a:endParaRPr lang="fi-FI" sz="1100" b="1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100,00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71,02%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     71,02 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BB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89FA4F45-7DC3-469B-91FF-BE26BE2B1422}"/>
              </a:ext>
            </a:extLst>
          </p:cNvPr>
          <p:cNvSpPr txBox="1"/>
          <p:nvPr/>
        </p:nvSpPr>
        <p:spPr>
          <a:xfrm>
            <a:off x="4140463" y="1960323"/>
            <a:ext cx="4421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NILAI LHE AKIP TAHUN 2023</a:t>
            </a:r>
          </a:p>
        </p:txBody>
      </p:sp>
      <p:sp>
        <p:nvSpPr>
          <p:cNvPr id="23" name="Down Arrow 12">
            <a:extLst>
              <a:ext uri="{FF2B5EF4-FFF2-40B4-BE49-F238E27FC236}">
                <a16:creationId xmlns:a16="http://schemas.microsoft.com/office/drawing/2014/main" id="{4AC2CD6C-5F46-4874-A2A7-F635C739E920}"/>
              </a:ext>
            </a:extLst>
          </p:cNvPr>
          <p:cNvSpPr/>
          <p:nvPr/>
        </p:nvSpPr>
        <p:spPr>
          <a:xfrm>
            <a:off x="6202397" y="2528417"/>
            <a:ext cx="297712" cy="4890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B36507-586D-46EE-B611-B5A218CCC502}"/>
              </a:ext>
            </a:extLst>
          </p:cNvPr>
          <p:cNvSpPr txBox="1"/>
          <p:nvPr/>
        </p:nvSpPr>
        <p:spPr>
          <a:xfrm>
            <a:off x="4144946" y="3968416"/>
            <a:ext cx="4421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NILAI LHE AKIP TAHUN 2024</a:t>
            </a:r>
          </a:p>
        </p:txBody>
      </p:sp>
      <p:sp>
        <p:nvSpPr>
          <p:cNvPr id="25" name="Down Arrow 12">
            <a:extLst>
              <a:ext uri="{FF2B5EF4-FFF2-40B4-BE49-F238E27FC236}">
                <a16:creationId xmlns:a16="http://schemas.microsoft.com/office/drawing/2014/main" id="{4D69169E-068F-45AC-87D2-49960B2E6EB5}"/>
              </a:ext>
            </a:extLst>
          </p:cNvPr>
          <p:cNvSpPr/>
          <p:nvPr/>
        </p:nvSpPr>
        <p:spPr>
          <a:xfrm>
            <a:off x="6206880" y="4536510"/>
            <a:ext cx="297712" cy="4890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27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507D3-B6BF-474C-8430-0846C3C5A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06" y="624110"/>
            <a:ext cx="11990294" cy="1280890"/>
          </a:xfrm>
        </p:spPr>
        <p:txBody>
          <a:bodyPr>
            <a:normAutofit/>
          </a:bodyPr>
          <a:lstStyle/>
          <a:p>
            <a:pPr algn="ctr"/>
            <a:r>
              <a:rPr lang="en-ID" sz="3200" b="1" dirty="0"/>
              <a:t>TINDAK LANJUT REKOMENDASI EVALUASI SAKIP </a:t>
            </a:r>
            <a:br>
              <a:rPr lang="en-ID" sz="3200" b="1" dirty="0"/>
            </a:br>
            <a:r>
              <a:rPr lang="en-ID" sz="3200" b="1" dirty="0"/>
              <a:t>TAHUN SEBELUMNYA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362CFC-4A56-48DE-8798-A3F510C77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543" y="1738982"/>
            <a:ext cx="4448457" cy="5119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78E142-9341-4B9E-A68C-3407583D1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722" y="1905000"/>
            <a:ext cx="4729163" cy="476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00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AF619-168B-4271-9894-5D38D7FDB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435" y="301380"/>
            <a:ext cx="10300447" cy="881961"/>
          </a:xfrm>
        </p:spPr>
        <p:txBody>
          <a:bodyPr>
            <a:normAutofit fontScale="90000"/>
          </a:bodyPr>
          <a:lstStyle/>
          <a:p>
            <a:pPr algn="ctr"/>
            <a:r>
              <a:rPr lang="en-ID" sz="2700" b="1" dirty="0"/>
              <a:t>PROGRESS PERBAIKAN IMPLEMENTASI AKIP</a:t>
            </a:r>
            <a:br>
              <a:rPr lang="en-ID" sz="2700" b="1" dirty="0"/>
            </a:br>
            <a:r>
              <a:rPr lang="en-ID" sz="2700" b="1" dirty="0"/>
              <a:t>YANG TELAH DILAKUKAN (KONDISI BEFORE-AFTER)</a:t>
            </a:r>
            <a:br>
              <a:rPr lang="en-ID" dirty="0"/>
            </a:br>
            <a:endParaRPr lang="en-ID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9516B-82E8-42E7-BE64-3B4C20DC9B31}"/>
              </a:ext>
            </a:extLst>
          </p:cNvPr>
          <p:cNvSpPr txBox="1"/>
          <p:nvPr/>
        </p:nvSpPr>
        <p:spPr>
          <a:xfrm>
            <a:off x="5334507" y="1438835"/>
            <a:ext cx="1522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BEFORE</a:t>
            </a:r>
            <a:endParaRPr lang="en-SG" sz="2800" b="1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EE10AD-175B-4556-B5E5-503C726C8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435" y="2217549"/>
            <a:ext cx="914400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59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AF619-168B-4271-9894-5D38D7FDB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435" y="301380"/>
            <a:ext cx="10300447" cy="881961"/>
          </a:xfrm>
        </p:spPr>
        <p:txBody>
          <a:bodyPr>
            <a:normAutofit fontScale="90000"/>
          </a:bodyPr>
          <a:lstStyle/>
          <a:p>
            <a:pPr algn="ctr"/>
            <a:r>
              <a:rPr lang="en-ID" sz="2700" b="1" dirty="0"/>
              <a:t>PROGRESS PERBAIKAN IMPLEMENTASI AKIP</a:t>
            </a:r>
            <a:br>
              <a:rPr lang="en-ID" sz="2700" b="1" dirty="0"/>
            </a:br>
            <a:r>
              <a:rPr lang="en-ID" sz="2700" b="1" dirty="0"/>
              <a:t>YANG TELAH DILAKUKAN (KONDISI BEFORE-AFTER)</a:t>
            </a:r>
            <a:br>
              <a:rPr lang="en-ID" dirty="0"/>
            </a:br>
            <a:endParaRPr lang="en-ID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9516B-82E8-42E7-BE64-3B4C20DC9B31}"/>
              </a:ext>
            </a:extLst>
          </p:cNvPr>
          <p:cNvSpPr txBox="1"/>
          <p:nvPr/>
        </p:nvSpPr>
        <p:spPr>
          <a:xfrm>
            <a:off x="5334507" y="1183341"/>
            <a:ext cx="1522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AFTER</a:t>
            </a:r>
            <a:endParaRPr lang="en-SG" sz="2800" b="1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AB88D5-71F3-4AF1-8DDE-F090E4418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532" y="1697433"/>
            <a:ext cx="7413079" cy="485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85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FF0E6-DCA0-457E-930D-AEC2B8CB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525172"/>
            <a:ext cx="8911687" cy="62646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CASCADING</a:t>
            </a:r>
            <a:endParaRPr lang="en-ID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CE2560-9626-4024-8806-87C2D9B4D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998" y="1557675"/>
            <a:ext cx="10984567" cy="446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96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C35AFF-53FF-4C61-BF1B-1D6E9935D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714" y="1117290"/>
            <a:ext cx="8663827" cy="462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42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80B502-FEB8-4DE2-ADF8-74304DA6F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0" b="4117"/>
          <a:stretch/>
        </p:blipFill>
        <p:spPr>
          <a:xfrm>
            <a:off x="4076238" y="403411"/>
            <a:ext cx="4846346" cy="633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4521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873</TotalTime>
  <Words>422</Words>
  <Application>Microsoft Office PowerPoint</Application>
  <PresentationFormat>Widescreen</PresentationFormat>
  <Paragraphs>51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Times New Roman</vt:lpstr>
      <vt:lpstr>Wingdings 3</vt:lpstr>
      <vt:lpstr>Wisp</vt:lpstr>
      <vt:lpstr>Sistem Akuntabilitas Kinerja  Instansi Pemerintah (SAKIP) DINAS KOMINFO </vt:lpstr>
      <vt:lpstr>DISKOMINFO DALAM RPJMD TANJAB BARAT 2021-2026</vt:lpstr>
      <vt:lpstr>TINDAK LANJUT REKOMENDASI EVALUASI SAKIP  TAHUN SEBELUMNYA</vt:lpstr>
      <vt:lpstr>TINDAK LANJUT REKOMENDASI EVALUASI SAKIP  TAHUN SEBELUMNYA</vt:lpstr>
      <vt:lpstr>PROGRESS PERBAIKAN IMPLEMENTASI AKIP YANG TELAH DILAKUKAN (KONDISI BEFORE-AFTER) </vt:lpstr>
      <vt:lpstr>PROGRESS PERBAIKAN IMPLEMENTASI AKIP YANG TELAH DILAKUKAN (KONDISI BEFORE-AFTER) </vt:lpstr>
      <vt:lpstr>CASCADING</vt:lpstr>
      <vt:lpstr>PowerPoint Presentation</vt:lpstr>
      <vt:lpstr>PowerPoint Presentation</vt:lpstr>
      <vt:lpstr>Penjenjangan Kinerja OPD dan Individu</vt:lpstr>
      <vt:lpstr>PELAKSANAAN EVALUASI AKIP OPD DAN  LAPORAN HASIL EVALUASI AKIP OPD</vt:lpstr>
      <vt:lpstr>GAMBARAN UMUM ORGANISASI</vt:lpstr>
      <vt:lpstr>TUGAS POKOK DAN FUNGSI (TUPOKSI) DINAS KOMUNIKASI DAN INFORMATIKA KABUPATEN TANJUNG JABUNG BARAT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SELAMAT DATANG  ANGGOTA DPRD  PROVINSI JAMBI</dc:title>
  <dc:creator>Lenovo Pc</dc:creator>
  <cp:lastModifiedBy>Mauro</cp:lastModifiedBy>
  <cp:revision>45</cp:revision>
  <dcterms:created xsi:type="dcterms:W3CDTF">2022-06-19T14:10:53Z</dcterms:created>
  <dcterms:modified xsi:type="dcterms:W3CDTF">2024-06-28T10:51:27Z</dcterms:modified>
</cp:coreProperties>
</file>